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7" r:id="rId6"/>
    <p:sldId id="260" r:id="rId7"/>
    <p:sldId id="268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D1EC"/>
    <a:srgbClr val="FF00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1809B7F-614B-499D-BA01-3C9EFFFAE720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0F1B9B6-4751-469C-9D18-6EDBAC224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33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EAE-758E-46B0-A35B-6A9B13490DFF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A1850-3D7D-4F39-97B2-32AB2D8A45C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184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EAE-758E-46B0-A35B-6A9B13490DFF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A1850-3D7D-4F39-97B2-32AB2D8A4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7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EAE-758E-46B0-A35B-6A9B13490DFF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A1850-3D7D-4F39-97B2-32AB2D8A4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0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EAE-758E-46B0-A35B-6A9B13490DFF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A1850-3D7D-4F39-97B2-32AB2D8A4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427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EAE-758E-46B0-A35B-6A9B13490DFF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A1850-3D7D-4F39-97B2-32AB2D8A45C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72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EAE-758E-46B0-A35B-6A9B13490DFF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A1850-3D7D-4F39-97B2-32AB2D8A4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74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EAE-758E-46B0-A35B-6A9B13490DFF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A1850-3D7D-4F39-97B2-32AB2D8A4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7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EAE-758E-46B0-A35B-6A9B13490DFF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A1850-3D7D-4F39-97B2-32AB2D8A4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28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EAE-758E-46B0-A35B-6A9B13490DFF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A1850-3D7D-4F39-97B2-32AB2D8A4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5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5439EAE-758E-46B0-A35B-6A9B13490DFF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2A1850-3D7D-4F39-97B2-32AB2D8A4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50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EAE-758E-46B0-A35B-6A9B13490DFF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A1850-3D7D-4F39-97B2-32AB2D8A4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8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5439EAE-758E-46B0-A35B-6A9B13490DFF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2A1850-3D7D-4F39-97B2-32AB2D8A45C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732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yofloveland.org/salestax" TargetMode="External"/><Relationship Id="rId2" Type="http://schemas.openxmlformats.org/officeDocument/2006/relationships/hyperlink" Target="mailto:Matt.Taylor@cityofloveland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Pat.Walker@cityofloveland.or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191768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accent2">
                    <a:lumMod val="50000"/>
                  </a:schemeClr>
                </a:solidFill>
              </a:rPr>
              <a:t>Construction Use Tax Seminar</a:t>
            </a:r>
            <a:endParaRPr lang="en-US" sz="6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2504901"/>
            <a:ext cx="100584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City of Loveland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Revenue division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298" y="4724247"/>
            <a:ext cx="2361133" cy="143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012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8000" dirty="0"/>
              <a:t>JCR – In Detail </a:t>
            </a:r>
            <a:r>
              <a:rPr lang="en-US" dirty="0" err="1"/>
              <a:t>cont</a:t>
            </a:r>
            <a:r>
              <a:rPr lang="en-US" dirty="0"/>
              <a:t>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7343" y="3302000"/>
            <a:ext cx="1377633" cy="231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u="sng" dirty="0" smtClean="0">
                <a:solidFill>
                  <a:srgbClr val="FF0066"/>
                </a:solidFill>
              </a:rPr>
              <a:t>Example Vendor &amp; </a:t>
            </a:r>
            <a:r>
              <a:rPr lang="en-US" sz="1400" b="1" u="sng" dirty="0" err="1" smtClean="0">
                <a:solidFill>
                  <a:srgbClr val="FF0066"/>
                </a:solidFill>
              </a:rPr>
              <a:t>SubContractor</a:t>
            </a:r>
            <a:r>
              <a:rPr lang="en-US" sz="1400" b="1" u="sng" dirty="0" smtClean="0">
                <a:solidFill>
                  <a:srgbClr val="FF0066"/>
                </a:solidFill>
              </a:rPr>
              <a:t>:</a:t>
            </a:r>
          </a:p>
          <a:p>
            <a:pPr marL="0" indent="0" algn="ctr">
              <a:lnSpc>
                <a:spcPct val="50000"/>
              </a:lnSpc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FF0066"/>
                </a:solidFill>
              </a:rPr>
              <a:t>ABC Corp</a:t>
            </a:r>
          </a:p>
          <a:p>
            <a:pPr marL="0" indent="0" algn="ctr">
              <a:lnSpc>
                <a:spcPct val="50000"/>
              </a:lnSpc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FF0066"/>
                </a:solidFill>
              </a:rPr>
              <a:t>John’s Flooring</a:t>
            </a:r>
          </a:p>
          <a:p>
            <a:pPr marL="0" indent="0" algn="ctr">
              <a:lnSpc>
                <a:spcPct val="50000"/>
              </a:lnSpc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FF0066"/>
                </a:solidFill>
              </a:rPr>
              <a:t>Concrete Guy’s</a:t>
            </a:r>
          </a:p>
          <a:p>
            <a:pPr marL="0" indent="0" algn="ctr">
              <a:lnSpc>
                <a:spcPct val="50000"/>
              </a:lnSpc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FF0066"/>
                </a:solidFill>
              </a:rPr>
              <a:t>Drywall LLC</a:t>
            </a:r>
          </a:p>
          <a:p>
            <a:pPr marL="0" indent="0" algn="ctr">
              <a:lnSpc>
                <a:spcPct val="50000"/>
              </a:lnSpc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FF0066"/>
                </a:solidFill>
              </a:rPr>
              <a:t>Painting Pro’s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 rot="10800000">
            <a:off x="887730" y="2772651"/>
            <a:ext cx="209550" cy="3429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Down Arrow 5"/>
          <p:cNvSpPr/>
          <p:nvPr/>
        </p:nvSpPr>
        <p:spPr>
          <a:xfrm rot="10800000">
            <a:off x="2074626" y="2772402"/>
            <a:ext cx="209550" cy="342900"/>
          </a:xfrm>
          <a:prstGeom prst="downArrow">
            <a:avLst/>
          </a:prstGeom>
          <a:solidFill>
            <a:srgbClr val="FF0066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Down Arrow 6"/>
          <p:cNvSpPr/>
          <p:nvPr/>
        </p:nvSpPr>
        <p:spPr>
          <a:xfrm rot="10800000">
            <a:off x="3064990" y="2765470"/>
            <a:ext cx="209550" cy="342900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Down Arrow 7"/>
          <p:cNvSpPr/>
          <p:nvPr/>
        </p:nvSpPr>
        <p:spPr>
          <a:xfrm rot="10800000">
            <a:off x="3996373" y="2770795"/>
            <a:ext cx="209550" cy="342900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Down Arrow 8"/>
          <p:cNvSpPr/>
          <p:nvPr/>
        </p:nvSpPr>
        <p:spPr>
          <a:xfrm rot="10800000">
            <a:off x="4723606" y="2770795"/>
            <a:ext cx="209550" cy="342900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Down Arrow 9"/>
          <p:cNvSpPr/>
          <p:nvPr/>
        </p:nvSpPr>
        <p:spPr>
          <a:xfrm rot="10800000">
            <a:off x="5646577" y="2777731"/>
            <a:ext cx="209550" cy="342900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0800000">
            <a:off x="6524858" y="2765470"/>
            <a:ext cx="209550" cy="342900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" name="Down Arrow 11"/>
          <p:cNvSpPr/>
          <p:nvPr/>
        </p:nvSpPr>
        <p:spPr>
          <a:xfrm rot="10800000">
            <a:off x="7245710" y="2765470"/>
            <a:ext cx="209550" cy="342900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Down Arrow 14"/>
          <p:cNvSpPr/>
          <p:nvPr/>
        </p:nvSpPr>
        <p:spPr>
          <a:xfrm rot="10800000">
            <a:off x="7975277" y="2772403"/>
            <a:ext cx="209550" cy="342900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Down Arrow 16"/>
          <p:cNvSpPr/>
          <p:nvPr/>
        </p:nvSpPr>
        <p:spPr>
          <a:xfrm rot="10800000">
            <a:off x="9641678" y="2772403"/>
            <a:ext cx="209550" cy="342900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8" name="Down Arrow 17"/>
          <p:cNvSpPr/>
          <p:nvPr/>
        </p:nvSpPr>
        <p:spPr>
          <a:xfrm rot="10800000">
            <a:off x="8898248" y="2770794"/>
            <a:ext cx="209550" cy="342900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Down Arrow 18"/>
          <p:cNvSpPr/>
          <p:nvPr/>
        </p:nvSpPr>
        <p:spPr>
          <a:xfrm rot="10800000">
            <a:off x="10459874" y="2772402"/>
            <a:ext cx="209550" cy="342900"/>
          </a:xfrm>
          <a:prstGeom prst="downArrow">
            <a:avLst/>
          </a:prstGeom>
          <a:solidFill>
            <a:srgbClr val="0AD1EC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0800000">
            <a:off x="11405069" y="2772402"/>
            <a:ext cx="209550" cy="342900"/>
          </a:xfrm>
          <a:prstGeom prst="downArrow">
            <a:avLst/>
          </a:prstGeom>
          <a:solidFill>
            <a:srgbClr val="0AD1EC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303688" y="3302000"/>
            <a:ext cx="1377633" cy="23114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en-US" sz="1400" b="1" u="sng" dirty="0" smtClean="0">
                <a:solidFill>
                  <a:srgbClr val="FF0000"/>
                </a:solidFill>
              </a:rPr>
              <a:t>Example Categories:</a:t>
            </a:r>
          </a:p>
          <a:p>
            <a:pPr marL="0" indent="0" algn="ctr">
              <a:lnSpc>
                <a:spcPct val="50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400" b="1" dirty="0" smtClean="0">
                <a:solidFill>
                  <a:srgbClr val="FF0000"/>
                </a:solidFill>
              </a:rPr>
              <a:t>Concrete</a:t>
            </a:r>
          </a:p>
          <a:p>
            <a:pPr marL="0" indent="0" algn="ctr">
              <a:lnSpc>
                <a:spcPct val="50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400" b="1" dirty="0" smtClean="0">
                <a:solidFill>
                  <a:srgbClr val="FF0000"/>
                </a:solidFill>
              </a:rPr>
              <a:t>Interior Doors</a:t>
            </a:r>
          </a:p>
          <a:p>
            <a:pPr marL="0" indent="0" algn="ctr">
              <a:lnSpc>
                <a:spcPct val="50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400" b="1" dirty="0" smtClean="0">
                <a:solidFill>
                  <a:srgbClr val="FF0000"/>
                </a:solidFill>
              </a:rPr>
              <a:t>Electrical</a:t>
            </a:r>
          </a:p>
          <a:p>
            <a:pPr marL="0" indent="0" algn="ctr">
              <a:lnSpc>
                <a:spcPct val="50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400" b="1" dirty="0" smtClean="0">
                <a:solidFill>
                  <a:srgbClr val="FF0000"/>
                </a:solidFill>
              </a:rPr>
              <a:t>Drywall</a:t>
            </a:r>
          </a:p>
          <a:p>
            <a:pPr marL="0" indent="0" algn="ctr">
              <a:lnSpc>
                <a:spcPct val="50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400" b="1" dirty="0" smtClean="0">
                <a:solidFill>
                  <a:srgbClr val="FF0000"/>
                </a:solidFill>
              </a:rPr>
              <a:t>Landscaping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dirty="0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2984976" y="3302000"/>
            <a:ext cx="7098824" cy="284480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 The Invoice Total includes everything on the invoice.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smtClean="0"/>
              <a:t>Choose the correct column for the taxable materials.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smtClean="0"/>
              <a:t>If a non-taxable item is listed on the invoice, i.e. Labor, put it in the   Non Tax/ Other column.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smtClean="0"/>
              <a:t>Take the actual tax paid per the invoice and place it in the correct columns.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01168" lvl="1" indent="0" algn="ctr">
              <a:buNone/>
            </a:pPr>
            <a:r>
              <a:rPr lang="en-US" dirty="0"/>
              <a:t> </a:t>
            </a:r>
            <a:r>
              <a:rPr lang="en-US" b="1" dirty="0" smtClean="0"/>
              <a:t>Note – Invoices showing that Loveland city tax was paid                                 needs to be sent in with the JCR</a:t>
            </a:r>
            <a:r>
              <a:rPr lang="en-US" dirty="0" smtClean="0"/>
              <a:t>. 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10083800" y="3302000"/>
            <a:ext cx="1857692" cy="27178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500" b="1" u="sng" dirty="0" smtClean="0">
                <a:solidFill>
                  <a:srgbClr val="0AD1EC"/>
                </a:solidFill>
              </a:rPr>
              <a:t>Example Comment By Owner/Builder: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500" b="1" dirty="0" smtClean="0">
                <a:solidFill>
                  <a:srgbClr val="0AD1EC"/>
                </a:solidFill>
              </a:rPr>
              <a:t>Used 50/50 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500" b="1" u="sng" dirty="0" smtClean="0">
                <a:solidFill>
                  <a:srgbClr val="0AD1EC"/>
                </a:solidFill>
              </a:rPr>
              <a:t>Example Comment By Auditor: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500" b="1" dirty="0" smtClean="0">
                <a:solidFill>
                  <a:srgbClr val="0AD1EC"/>
                </a:solidFill>
              </a:rPr>
              <a:t>Reviewed invoice – no change 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endParaRPr lang="en-US" sz="1400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688" y="1796293"/>
            <a:ext cx="11637804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526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856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dirty="0"/>
              <a:t>JCR – In Detail </a:t>
            </a:r>
            <a:r>
              <a:rPr lang="en-US" dirty="0" err="1"/>
              <a:t>cont</a:t>
            </a:r>
            <a:r>
              <a:rPr lang="en-US" dirty="0"/>
              <a:t>….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391555" y="1203946"/>
            <a:ext cx="9169400" cy="4402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Job Cost Ledger - Example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930" y="2525688"/>
            <a:ext cx="10572750" cy="3124200"/>
          </a:xfrm>
          <a:prstGeom prst="rect">
            <a:avLst/>
          </a:prstGeom>
        </p:spPr>
      </p:pic>
      <p:sp>
        <p:nvSpPr>
          <p:cNvPr id="11" name="Left-Up Arrow 10"/>
          <p:cNvSpPr/>
          <p:nvPr/>
        </p:nvSpPr>
        <p:spPr>
          <a:xfrm>
            <a:off x="7630884" y="4501999"/>
            <a:ext cx="3309620" cy="731519"/>
          </a:xfrm>
          <a:prstGeom prst="leftUp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221071" y="5121652"/>
            <a:ext cx="212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Credit for Loveland Taxes Paid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4979933" y="4696023"/>
            <a:ext cx="1463040" cy="343469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647671" y="4466718"/>
            <a:ext cx="2127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Total of All Taxable Columns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8543667" y="4658773"/>
            <a:ext cx="1928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540/3% = 18,000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91733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8000" dirty="0"/>
              <a:t>JCR – In Detail </a:t>
            </a:r>
            <a:r>
              <a:rPr lang="en-US" dirty="0" err="1"/>
              <a:t>cont</a:t>
            </a:r>
            <a:r>
              <a:rPr lang="en-US" dirty="0"/>
              <a:t>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4800" y="1845734"/>
            <a:ext cx="9169400" cy="4275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Net Tax-Refund Due - 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74800" y="2381674"/>
            <a:ext cx="916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This information is pulled from the Job Cost Ledger. </a:t>
            </a:r>
          </a:p>
          <a:p>
            <a:pPr algn="ctr"/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You will not need to make any adjustments to this page if you have filled out the </a:t>
            </a:r>
          </a:p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Job Cost Ledger correctly.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830" y="3690377"/>
            <a:ext cx="96393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991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22134" y="681335"/>
            <a:ext cx="88715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THANK YOU FOR ATTENDING !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2197100"/>
            <a:ext cx="67078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City of Loveland Contact Information</a:t>
            </a:r>
          </a:p>
          <a:p>
            <a:endParaRPr lang="en-US" u="sng" dirty="0" smtClean="0"/>
          </a:p>
          <a:p>
            <a:r>
              <a:rPr lang="en-US" dirty="0"/>
              <a:t>	</a:t>
            </a:r>
            <a:r>
              <a:rPr lang="en-US" dirty="0" smtClean="0"/>
              <a:t>Pat Walker (JCR’s):	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Pat.Walker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@</a:t>
            </a:r>
            <a:r>
              <a:rPr lang="en-US" dirty="0" smtClean="0">
                <a:hlinkClick r:id="rId2"/>
              </a:rPr>
              <a:t>cityofloveland.org</a:t>
            </a:r>
            <a:r>
              <a:rPr lang="en-US" dirty="0" smtClean="0"/>
              <a:t> </a:t>
            </a:r>
          </a:p>
          <a:p>
            <a:r>
              <a:rPr lang="en-US" dirty="0"/>
              <a:t>	</a:t>
            </a:r>
            <a:r>
              <a:rPr lang="en-US" dirty="0" smtClean="0"/>
              <a:t>		970-962-2702</a:t>
            </a:r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General Sales Tax:	970-962-2708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Website		</a:t>
            </a:r>
            <a:r>
              <a:rPr lang="en-US" dirty="0" smtClean="0">
                <a:hlinkClick r:id="rId3"/>
              </a:rPr>
              <a:t>www.cityofloveland.org/salestax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b="1" dirty="0" smtClean="0"/>
              <a:t>Larimer County</a:t>
            </a:r>
          </a:p>
          <a:p>
            <a:r>
              <a:rPr lang="en-US" dirty="0"/>
              <a:t>	</a:t>
            </a:r>
            <a:r>
              <a:rPr lang="en-US" dirty="0" smtClean="0"/>
              <a:t>Phone number	970-498-7000</a:t>
            </a:r>
          </a:p>
          <a:p>
            <a:r>
              <a:rPr lang="en-US" dirty="0"/>
              <a:t>	</a:t>
            </a:r>
            <a:r>
              <a:rPr lang="en-US" dirty="0" smtClean="0"/>
              <a:t>Website		www.Larimer.org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548" y="2805583"/>
            <a:ext cx="3321113" cy="251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371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511552"/>
            <a:ext cx="10058400" cy="335754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dirty="0" smtClean="0"/>
              <a:t>Construction Use Tax is a 3% </a:t>
            </a:r>
            <a:r>
              <a:rPr lang="en-US" sz="4400" dirty="0"/>
              <a:t>t</a:t>
            </a:r>
            <a:r>
              <a:rPr lang="en-US" sz="4400" dirty="0" smtClean="0"/>
              <a:t>ax applied to construction and building materials pursuant to Tax Code 3.16.040</a:t>
            </a:r>
            <a:endParaRPr lang="en-US" sz="4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447" y="306629"/>
            <a:ext cx="1884578" cy="144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777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/>
              <a:t>Methods of Collection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841030"/>
            <a:ext cx="5113020" cy="27977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9780" y="2410142"/>
            <a:ext cx="2743200" cy="25273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75080" y="3315789"/>
            <a:ext cx="47574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800" dirty="0"/>
              <a:t>Pay </a:t>
            </a:r>
            <a:r>
              <a:rPr lang="en-US" sz="2800" dirty="0" smtClean="0"/>
              <a:t>construction </a:t>
            </a:r>
            <a:r>
              <a:rPr lang="en-US" sz="2800" dirty="0"/>
              <a:t>u</a:t>
            </a:r>
            <a:r>
              <a:rPr lang="en-US" sz="2800" dirty="0" smtClean="0"/>
              <a:t>se </a:t>
            </a:r>
            <a:r>
              <a:rPr lang="en-US" sz="2800" dirty="0"/>
              <a:t>t</a:t>
            </a:r>
            <a:r>
              <a:rPr lang="en-US" sz="2800" dirty="0" smtClean="0"/>
              <a:t>ax 	with </a:t>
            </a:r>
            <a:r>
              <a:rPr lang="en-US" sz="2800" dirty="0"/>
              <a:t>the </a:t>
            </a:r>
            <a:r>
              <a:rPr lang="en-US" sz="2800" dirty="0" smtClean="0"/>
              <a:t>building permit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625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65997"/>
          </a:xfrm>
        </p:spPr>
        <p:txBody>
          <a:bodyPr>
            <a:normAutofit/>
          </a:bodyPr>
          <a:lstStyle/>
          <a:p>
            <a:pPr algn="ctr"/>
            <a:r>
              <a:rPr lang="en-US" sz="8800" dirty="0" smtClean="0"/>
              <a:t>BUILDING PERMIT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10774680" cy="4521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The Building Division will give you a building permit and collect the construction use 	taxes.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Show your building permit to any vendor you are purchasing materials from for the 	project listed on the building permit.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 Give your subcontractors a copy of the building permit.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Once your project is completed and you’ve received the final Certificate of   Occupancy or Letter of Compliance, file the Job Cost Reconciliation (JCR)                    with the City of Loveland, Revenue Division.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886" y="5009185"/>
            <a:ext cx="1844345" cy="12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312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8900" dirty="0"/>
              <a:t>BUILDING </a:t>
            </a:r>
            <a:r>
              <a:rPr lang="en-US" sz="8900" dirty="0" smtClean="0"/>
              <a:t>PERMIT </a:t>
            </a:r>
            <a:r>
              <a:rPr lang="en-US" sz="5300" dirty="0" err="1" smtClean="0"/>
              <a:t>Cont</a:t>
            </a:r>
            <a:r>
              <a:rPr lang="en-US" sz="5300" dirty="0" smtClean="0"/>
              <a:t>…</a:t>
            </a:r>
            <a:endParaRPr lang="en-US" sz="5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59000"/>
            <a:ext cx="10058400" cy="37100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IF</a:t>
            </a:r>
            <a:r>
              <a:rPr lang="en-US" sz="2400" dirty="0"/>
              <a:t> your project is for an </a:t>
            </a:r>
            <a:r>
              <a:rPr lang="en-US" sz="2400" u="sng" dirty="0"/>
              <a:t>exempt organization</a:t>
            </a:r>
            <a:r>
              <a:rPr lang="en-US" sz="2400" dirty="0"/>
              <a:t> you </a:t>
            </a:r>
            <a:r>
              <a:rPr lang="en-US" sz="2400" b="1" dirty="0"/>
              <a:t>MUST</a:t>
            </a:r>
            <a:r>
              <a:rPr lang="en-US" sz="2400" dirty="0" smtClean="0"/>
              <a:t>:</a:t>
            </a:r>
          </a:p>
          <a:p>
            <a:pPr marL="0" indent="0" algn="ctr">
              <a:buNone/>
            </a:pPr>
            <a:endParaRPr lang="en-US" sz="24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u="sng" dirty="0"/>
              <a:t>FIRST</a:t>
            </a:r>
            <a:r>
              <a:rPr lang="en-US" sz="2400" dirty="0"/>
              <a:t> apply for </a:t>
            </a:r>
            <a:r>
              <a:rPr lang="en-US" sz="2400" dirty="0" smtClean="0"/>
              <a:t>a contractors </a:t>
            </a:r>
            <a:r>
              <a:rPr lang="en-US" sz="2400" dirty="0"/>
              <a:t>exempt certificate with the Colorado </a:t>
            </a:r>
            <a:r>
              <a:rPr lang="en-US" sz="2400" dirty="0" err="1" smtClean="0"/>
              <a:t>Dept</a:t>
            </a:r>
            <a:r>
              <a:rPr lang="en-US" sz="2400" dirty="0" smtClean="0"/>
              <a:t> </a:t>
            </a:r>
            <a:r>
              <a:rPr lang="en-US" sz="2400" dirty="0"/>
              <a:t>of </a:t>
            </a:r>
            <a:r>
              <a:rPr lang="en-US" sz="2400" dirty="0" smtClean="0"/>
              <a:t>Revenue</a:t>
            </a:r>
            <a:r>
              <a:rPr lang="en-US" sz="2400" dirty="0"/>
              <a:t>. </a:t>
            </a:r>
            <a:r>
              <a:rPr lang="en-US" sz="2400" dirty="0" smtClean="0"/>
              <a:t>(</a:t>
            </a:r>
            <a:r>
              <a:rPr lang="en-US" sz="2400" dirty="0"/>
              <a:t>this process can take several weeks so plan accordingly</a:t>
            </a:r>
            <a:r>
              <a:rPr lang="en-US" sz="2400" dirty="0" smtClean="0"/>
              <a:t>).</a:t>
            </a:r>
          </a:p>
          <a:p>
            <a:pPr marL="384048" lvl="2" indent="0" algn="ctr">
              <a:buNone/>
            </a:pPr>
            <a:endParaRPr lang="en-US" sz="24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 The exempt number will start with 89-xxxxx</a:t>
            </a:r>
            <a:r>
              <a:rPr lang="en-US" sz="2400" dirty="0" smtClean="0"/>
              <a:t>.</a:t>
            </a:r>
          </a:p>
          <a:p>
            <a:pPr marL="384048" lvl="2" indent="0">
              <a:buNone/>
            </a:pPr>
            <a:endParaRPr lang="en-US" sz="24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 Provide your exempt certificate to the City of Loveland Building Division </a:t>
            </a:r>
            <a:r>
              <a:rPr lang="en-US" sz="2400" dirty="0" smtClean="0"/>
              <a:t>	when getting </a:t>
            </a:r>
            <a:r>
              <a:rPr lang="en-US" sz="2400" dirty="0"/>
              <a:t>a building permit.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102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Job Cost Reconciliation (JCR)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The JCR is a spreadsheet that accounts for all invoices and all money related to 	the project.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You must maintain records for all projects for a minimum of 3 years from the 	Certificate of Occupancy date.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The Sales Tax Department will review the JCR and communicate with you 	when further documentation is needed.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US" sz="2000" dirty="0" smtClean="0"/>
              <a:t> Examples of additional documentation: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smtClean="0"/>
              <a:t>Invoices, change orders, the building contract.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US" sz="2000" dirty="0"/>
              <a:t> S</a:t>
            </a:r>
            <a:r>
              <a:rPr lang="en-US" sz="2000" dirty="0" smtClean="0"/>
              <a:t>ub-contractors may also be called for clarification on invoices.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936" y="4299544"/>
            <a:ext cx="1833372" cy="1677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34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Job Cost Reconciliation (JCR) </a:t>
            </a:r>
            <a:r>
              <a:rPr lang="en-US" sz="4400" dirty="0" err="1" smtClean="0"/>
              <a:t>Cont</a:t>
            </a:r>
            <a:r>
              <a:rPr lang="en-US" sz="4400" dirty="0" smtClean="0"/>
              <a:t>….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The JCR will reconcile for the city construction use tax only. The county has </a:t>
            </a:r>
            <a:r>
              <a:rPr lang="en-US" sz="2400" dirty="0" smtClean="0"/>
              <a:t>	their own reconciliation </a:t>
            </a:r>
            <a:r>
              <a:rPr lang="en-US" sz="2400" dirty="0"/>
              <a:t>process and you will have to contact them for the </a:t>
            </a:r>
            <a:r>
              <a:rPr lang="en-US" sz="2400" dirty="0" smtClean="0"/>
              <a:t>	county </a:t>
            </a:r>
            <a:r>
              <a:rPr lang="en-US" sz="2400" dirty="0"/>
              <a:t>use tax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There are two tabs/spreadsheets on the  </a:t>
            </a:r>
            <a:r>
              <a:rPr lang="en-US" sz="2400" dirty="0" smtClean="0"/>
              <a:t>JCR 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1) Job Cost Ledger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2) Net Tax-Refund </a:t>
            </a:r>
            <a:r>
              <a:rPr lang="en-US" sz="2400" dirty="0" smtClean="0"/>
              <a:t>Due</a:t>
            </a:r>
          </a:p>
          <a:p>
            <a:pPr marL="201168" lvl="1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Email your </a:t>
            </a:r>
            <a:r>
              <a:rPr lang="en-US" sz="2400" dirty="0" smtClean="0"/>
              <a:t>JCR and supporting documentation </a:t>
            </a:r>
            <a:r>
              <a:rPr lang="en-US" sz="2400" dirty="0"/>
              <a:t>to 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Pat.Walker@</a:t>
            </a:r>
            <a:r>
              <a:rPr lang="en-US" sz="2400" dirty="0" smtClean="0">
                <a:solidFill>
                  <a:srgbClr val="FF0000"/>
                </a:solidFill>
                <a:hlinkClick r:id="rId2"/>
              </a:rPr>
              <a:t>cityofloveland.org</a:t>
            </a:r>
            <a:endParaRPr lang="en-US" sz="22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027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/>
              <a:t>JCR – In Detail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2810" y="1931078"/>
            <a:ext cx="3077654" cy="4023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Add  the owner/ builder name and address in the column to the right of Owner/Builder. This is the name and address that will go on any refunds or balance due notices.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Add the building permit # and the project location. This is needed to properly reconcile the construction use tax per the building permit.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57300" y="2146300"/>
            <a:ext cx="5051424" cy="3479800"/>
          </a:xfrm>
          <a:prstGeom prst="rect">
            <a:avLst/>
          </a:prstGeom>
        </p:spPr>
      </p:pic>
      <p:sp>
        <p:nvSpPr>
          <p:cNvPr id="5" name="Down Arrow 4"/>
          <p:cNvSpPr/>
          <p:nvPr/>
        </p:nvSpPr>
        <p:spPr>
          <a:xfrm rot="5400000">
            <a:off x="6468967" y="3294158"/>
            <a:ext cx="863600" cy="1184085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65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/>
              <a:t>JCR – In Detail </a:t>
            </a:r>
            <a:r>
              <a:rPr lang="en-US" dirty="0" err="1" smtClean="0"/>
              <a:t>cont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180320" cy="172296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 Enter the total valuation from your building permit in the yellow box.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The spreadsheet has a formula that will auto calculate the rest of the cells in 	this box.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 rot="16200000">
            <a:off x="2173449" y="4409069"/>
            <a:ext cx="726756" cy="1517654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6812" y="3657600"/>
            <a:ext cx="5322888" cy="187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3893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727</TotalTime>
  <Words>713</Words>
  <Application>Microsoft Office PowerPoint</Application>
  <PresentationFormat>Widescreen</PresentationFormat>
  <Paragraphs>91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Wingdings</vt:lpstr>
      <vt:lpstr>Retrospect</vt:lpstr>
      <vt:lpstr>Construction Use Tax Seminar</vt:lpstr>
      <vt:lpstr>PowerPoint Presentation</vt:lpstr>
      <vt:lpstr>Methods of Collection</vt:lpstr>
      <vt:lpstr>BUILDING PERMIT</vt:lpstr>
      <vt:lpstr>BUILDING PERMIT Cont…</vt:lpstr>
      <vt:lpstr>Job Cost Reconciliation (JCR)</vt:lpstr>
      <vt:lpstr>Job Cost Reconciliation (JCR) Cont….</vt:lpstr>
      <vt:lpstr>JCR – In Detail</vt:lpstr>
      <vt:lpstr>JCR – In Detail cont….</vt:lpstr>
      <vt:lpstr>JCR – In Detail cont….</vt:lpstr>
      <vt:lpstr>JCR – In Detail cont….</vt:lpstr>
      <vt:lpstr>JCR – In Detail cont….</vt:lpstr>
      <vt:lpstr>PowerPoint Presentation</vt:lpstr>
    </vt:vector>
  </TitlesOfParts>
  <Company>City of Loveland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Construction Use Tax Seminar</dc:title>
  <dc:creator>Dusty Dougherty</dc:creator>
  <cp:lastModifiedBy>Tonia Hemmer</cp:lastModifiedBy>
  <cp:revision>74</cp:revision>
  <cp:lastPrinted>2016-06-14T20:42:29Z</cp:lastPrinted>
  <dcterms:created xsi:type="dcterms:W3CDTF">2015-01-07T18:50:51Z</dcterms:created>
  <dcterms:modified xsi:type="dcterms:W3CDTF">2020-02-20T16:41:34Z</dcterms:modified>
</cp:coreProperties>
</file>