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20"/>
  </p:notesMasterIdLst>
  <p:sldIdLst>
    <p:sldId id="256" r:id="rId3"/>
    <p:sldId id="300" r:id="rId4"/>
    <p:sldId id="272" r:id="rId5"/>
    <p:sldId id="273" r:id="rId6"/>
    <p:sldId id="276" r:id="rId7"/>
    <p:sldId id="302" r:id="rId8"/>
    <p:sldId id="303" r:id="rId9"/>
    <p:sldId id="306" r:id="rId10"/>
    <p:sldId id="304" r:id="rId11"/>
    <p:sldId id="305" r:id="rId12"/>
    <p:sldId id="307" r:id="rId13"/>
    <p:sldId id="309" r:id="rId14"/>
    <p:sldId id="297" r:id="rId15"/>
    <p:sldId id="298" r:id="rId16"/>
    <p:sldId id="308" r:id="rId17"/>
    <p:sldId id="299" r:id="rId18"/>
    <p:sldId id="301"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44"/>
    <p:restoredTop sz="92978"/>
  </p:normalViewPr>
  <p:slideViewPr>
    <p:cSldViewPr>
      <p:cViewPr varScale="1">
        <p:scale>
          <a:sx n="104" d="100"/>
          <a:sy n="104" d="100"/>
        </p:scale>
        <p:origin x="736" y="19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4A55730-6D46-2147-A50D-93A364611E99}" type="datetimeFigureOut">
              <a:rPr lang="en-US" smtClean="0"/>
              <a:t>3/18/19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938B4A-03A5-E24F-8595-021209E84969}" type="slidenum">
              <a:rPr lang="en-US" smtClean="0"/>
              <a:t>‹#›</a:t>
            </a:fld>
            <a:endParaRPr lang="en-US"/>
          </a:p>
        </p:txBody>
      </p:sp>
    </p:spTree>
    <p:extLst>
      <p:ext uri="{BB962C8B-B14F-4D97-AF65-F5344CB8AC3E}">
        <p14:creationId xmlns:p14="http://schemas.microsoft.com/office/powerpoint/2010/main" val="1417945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C938B4A-03A5-E24F-8595-021209E84969}" type="slidenum">
              <a:rPr lang="en-US" smtClean="0"/>
              <a:t>1</a:t>
            </a:fld>
            <a:endParaRPr lang="en-US"/>
          </a:p>
        </p:txBody>
      </p:sp>
    </p:spTree>
    <p:extLst>
      <p:ext uri="{BB962C8B-B14F-4D97-AF65-F5344CB8AC3E}">
        <p14:creationId xmlns:p14="http://schemas.microsoft.com/office/powerpoint/2010/main" val="1582393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“We can start to see predictors of a good program or a bad program and focus on the things that work well.” Programs such as transitional housing, permanent supportive housing, veterans' programs, how frequently individuals/families access emergency services, and chronic homelessness.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“We’re able to illustrate things like, say, high-frequency users of medical services, and connect clients with the types of additional services that keep them out of emergency rooms. It is addressing homelessness and being much more cost effective.” Helps show what proactive measures can also be taken in order to prevent at risk individuals and/or families from becoming homeless.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data shows not only the need, but the effectiveness of programs currently in place.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Has the potential to show how many times people experiencing homelessness have accessed things such as emergency services – which can cost a lot of money. </a:t>
            </a:r>
          </a:p>
        </p:txBody>
      </p:sp>
      <p:sp>
        <p:nvSpPr>
          <p:cNvPr id="4" name="Slide Number Placeholder 3"/>
          <p:cNvSpPr>
            <a:spLocks noGrp="1"/>
          </p:cNvSpPr>
          <p:nvPr>
            <p:ph type="sldNum" sz="quarter" idx="5"/>
          </p:nvPr>
        </p:nvSpPr>
        <p:spPr/>
        <p:txBody>
          <a:bodyPr/>
          <a:lstStyle/>
          <a:p>
            <a:fld id="{0C938B4A-03A5-E24F-8595-021209E84969}" type="slidenum">
              <a:rPr lang="en-US" smtClean="0"/>
              <a:t>6</a:t>
            </a:fld>
            <a:endParaRPr lang="en-US"/>
          </a:p>
        </p:txBody>
      </p:sp>
    </p:spTree>
    <p:extLst>
      <p:ext uri="{BB962C8B-B14F-4D97-AF65-F5344CB8AC3E}">
        <p14:creationId xmlns:p14="http://schemas.microsoft.com/office/powerpoint/2010/main" val="36259491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Fort Collins – a lot of good data, but also a lot of unknowns. Only focuses on chronic and long-term homelessness. Decent participant demographic selections. </a:t>
            </a:r>
          </a:p>
          <a:p>
            <a:endParaRPr lang="en-US" dirty="0"/>
          </a:p>
          <a:p>
            <a:r>
              <a:rPr lang="en-US" dirty="0"/>
              <a:t>Boulder – specific to single adults. An example of a </a:t>
            </a:r>
            <a:r>
              <a:rPr lang="en-US" sz="1200" b="0" i="0" kern="1200" dirty="0">
                <a:solidFill>
                  <a:schemeClr val="tx1"/>
                </a:solidFill>
                <a:effectLst/>
                <a:latin typeface="+mn-lt"/>
                <a:ea typeface="+mn-ea"/>
                <a:cs typeface="+mn-cs"/>
              </a:rPr>
              <a:t>very simple dashboard. Hovering and clicking gives the option to single out whatever information user wants.</a:t>
            </a:r>
            <a:endParaRPr lang="en-US" dirty="0"/>
          </a:p>
          <a:p>
            <a:endParaRPr lang="en-US" dirty="0"/>
          </a:p>
          <a:p>
            <a:r>
              <a:rPr lang="en-US" dirty="0"/>
              <a:t>Asheville - </a:t>
            </a:r>
            <a:r>
              <a:rPr lang="en-US" sz="1200" b="0" i="0" kern="1200" dirty="0">
                <a:solidFill>
                  <a:schemeClr val="tx1"/>
                </a:solidFill>
                <a:effectLst/>
                <a:latin typeface="+mn-lt"/>
                <a:ea typeface="+mn-ea"/>
                <a:cs typeface="+mn-cs"/>
              </a:rPr>
              <a:t> it includes a link to the strategic plan. Easy to read and the graphs are interesting.</a:t>
            </a:r>
            <a:r>
              <a:rPr lang="en-US" sz="1200" b="1" i="0" kern="1200" dirty="0">
                <a:solidFill>
                  <a:schemeClr val="tx1"/>
                </a:solidFill>
                <a:effectLst/>
                <a:latin typeface="+mn-lt"/>
                <a:ea typeface="+mn-ea"/>
                <a:cs typeface="+mn-cs"/>
              </a:rPr>
              <a:t> Overview page includes links to understanding this data and links for individuals experiencing homelessness to find resources</a:t>
            </a:r>
            <a:r>
              <a:rPr lang="en-US" sz="1200" b="0" i="0" kern="1200" dirty="0">
                <a:solidFill>
                  <a:schemeClr val="tx1"/>
                </a:solidFill>
                <a:effectLst/>
                <a:latin typeface="+mn-lt"/>
                <a:ea typeface="+mn-ea"/>
                <a:cs typeface="+mn-cs"/>
              </a:rPr>
              <a:t>.  Includes separate page for veterans experiencing homelessness. (Asheville population is 91,902).</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Knox - ability to click for more information (not overwhelming the dashboard), </a:t>
            </a:r>
            <a:r>
              <a:rPr lang="en-US" sz="1200" b="1" i="0" kern="1200" dirty="0">
                <a:solidFill>
                  <a:schemeClr val="tx1"/>
                </a:solidFill>
                <a:effectLst/>
                <a:latin typeface="+mn-lt"/>
                <a:ea typeface="+mn-ea"/>
                <a:cs typeface="+mn-cs"/>
              </a:rPr>
              <a:t>can switch between programs so each graph is unique to that program. </a:t>
            </a:r>
            <a:r>
              <a:rPr lang="en-US" sz="1200" b="0" i="0" kern="1200" dirty="0">
                <a:solidFill>
                  <a:schemeClr val="tx1"/>
                </a:solidFill>
                <a:effectLst/>
                <a:latin typeface="+mn-lt"/>
                <a:ea typeface="+mn-ea"/>
                <a:cs typeface="+mn-cs"/>
              </a:rPr>
              <a:t>Liked for the format. </a:t>
            </a:r>
          </a:p>
        </p:txBody>
      </p:sp>
      <p:sp>
        <p:nvSpPr>
          <p:cNvPr id="4" name="Slide Number Placeholder 3"/>
          <p:cNvSpPr>
            <a:spLocks noGrp="1"/>
          </p:cNvSpPr>
          <p:nvPr>
            <p:ph type="sldNum" sz="quarter" idx="5"/>
          </p:nvPr>
        </p:nvSpPr>
        <p:spPr/>
        <p:txBody>
          <a:bodyPr/>
          <a:lstStyle/>
          <a:p>
            <a:fld id="{0C938B4A-03A5-E24F-8595-021209E84969}" type="slidenum">
              <a:rPr lang="en-US" smtClean="0"/>
              <a:t>7</a:t>
            </a:fld>
            <a:endParaRPr lang="en-US"/>
          </a:p>
        </p:txBody>
      </p:sp>
    </p:spTree>
    <p:extLst>
      <p:ext uri="{BB962C8B-B14F-4D97-AF65-F5344CB8AC3E}">
        <p14:creationId xmlns:p14="http://schemas.microsoft.com/office/powerpoint/2010/main" val="20340596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C938B4A-03A5-E24F-8595-021209E84969}" type="slidenum">
              <a:rPr lang="en-US" smtClean="0"/>
              <a:t>12</a:t>
            </a:fld>
            <a:endParaRPr lang="en-US"/>
          </a:p>
        </p:txBody>
      </p:sp>
    </p:spTree>
    <p:extLst>
      <p:ext uri="{BB962C8B-B14F-4D97-AF65-F5344CB8AC3E}">
        <p14:creationId xmlns:p14="http://schemas.microsoft.com/office/powerpoint/2010/main" val="3052052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61433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443322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7" y="283"/>
            <a:ext cx="9143245" cy="6857434"/>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2400" y="152399"/>
            <a:ext cx="3352800" cy="1091921"/>
          </a:xfrm>
          <a:prstGeom prst="rect">
            <a:avLst/>
          </a:prstGeom>
        </p:spPr>
      </p:pic>
    </p:spTree>
    <p:extLst>
      <p:ext uri="{BB962C8B-B14F-4D97-AF65-F5344CB8AC3E}">
        <p14:creationId xmlns:p14="http://schemas.microsoft.com/office/powerpoint/2010/main" val="2044515771"/>
      </p:ext>
    </p:extLst>
  </p:cSld>
  <p:clrMap bg1="lt1" tx1="dk1" bg2="lt2" tx2="dk2" accent1="accent1" accent2="accent2" accent3="accent3" accent4="accent4" accent5="accent5" accent6="accent6" hlink="hlink" folHlink="folHlink"/>
  <p:sldLayoutIdLst>
    <p:sldLayoutId id="214748366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77" y="283"/>
            <a:ext cx="9143245" cy="6857434"/>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705600" y="5963164"/>
            <a:ext cx="2289048" cy="745484"/>
          </a:xfrm>
          <a:prstGeom prst="rect">
            <a:avLst/>
          </a:prstGeom>
        </p:spPr>
      </p:pic>
    </p:spTree>
    <p:extLst>
      <p:ext uri="{BB962C8B-B14F-4D97-AF65-F5344CB8AC3E}">
        <p14:creationId xmlns:p14="http://schemas.microsoft.com/office/powerpoint/2010/main" val="4083562835"/>
      </p:ext>
    </p:extLst>
  </p:cSld>
  <p:clrMap bg1="lt1" tx1="dk1" bg2="lt2" tx2="dk2" accent1="accent1" accent2="accent2" accent3="accent3" accent4="accent4" accent5="accent5" accent6="accent6" hlink="hlink" folHlink="folHlink"/>
  <p:sldLayoutIdLst>
    <p:sldLayoutId id="214748366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ommunity.solutions/sites/default/files/built_for_zero_case_study_-_gulf_coast.pdf" TargetMode="External"/><Relationship Id="rId7" Type="http://schemas.openxmlformats.org/officeDocument/2006/relationships/hyperlink" Target="https://www.theinnbetween.org/supportive-housing.html" TargetMode="External"/><Relationship Id="rId2" Type="http://schemas.openxmlformats.org/officeDocument/2006/relationships/hyperlink" Target="https://endhomelessness.org/resource/ending-veteran-homelessness-mississippi-gulf-coast/" TargetMode="External"/><Relationship Id="rId1" Type="http://schemas.openxmlformats.org/officeDocument/2006/relationships/slideLayout" Target="../slideLayouts/slideLayout1.xml"/><Relationship Id="rId6" Type="http://schemas.openxmlformats.org/officeDocument/2006/relationships/hyperlink" Target="https://www.theoaklandpress.com/news/nation-world-news/grace-centers-of-hope-opens-new-homeless-shelter-in-pontiac/article_262bc3fe-36c1-5e6a-9cd3-722802875944.html" TargetMode="External"/><Relationship Id="rId5" Type="http://schemas.openxmlformats.org/officeDocument/2006/relationships/hyperlink" Target="http://www.hopewarmingpontiac.org/history.html" TargetMode="External"/><Relationship Id="rId4" Type="http://schemas.openxmlformats.org/officeDocument/2006/relationships/hyperlink" Target="https://www.salvationarmyflorida.org/fortmyers/programs-and-services/correctional-program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www.leehomeless.org/wp-content/uploads/2018/10/CES-Brochure.pdf" TargetMode="External"/><Relationship Id="rId3" Type="http://schemas.openxmlformats.org/officeDocument/2006/relationships/hyperlink" Target="http://www.pontiac.mi.us/departments/community_development/docs/2011_2015_consolidated_plan.pdf" TargetMode="External"/><Relationship Id="rId7" Type="http://schemas.openxmlformats.org/officeDocument/2006/relationships/hyperlink" Target="https://static1.squarespace.com/static/575f22facf80a129e0ad5d6c/t/5b9faa6388251babc989b220/1537190499794/System+Coordination+and+Entry+Policies+and+Procedures+Jan+2018+Update.pdf" TargetMode="External"/><Relationship Id="rId2" Type="http://schemas.openxmlformats.org/officeDocument/2006/relationships/hyperlink" Target="https://www.oakgov.com/health/partnerships/Pages/Homeless-Healthcare-Collaboration-.aspx" TargetMode="External"/><Relationship Id="rId1" Type="http://schemas.openxmlformats.org/officeDocument/2006/relationships/slideLayout" Target="../slideLayouts/slideLayout1.xml"/><Relationship Id="rId6" Type="http://schemas.openxmlformats.org/officeDocument/2006/relationships/hyperlink" Target="http://www.lakecountyhomeless.org/our-work" TargetMode="External"/><Relationship Id="rId5" Type="http://schemas.openxmlformats.org/officeDocument/2006/relationships/hyperlink" Target="https://www.cityftmyers.com/DocumentCenter/View/7376/3rd-Annual-Action-Plan-Final" TargetMode="External"/><Relationship Id="rId4" Type="http://schemas.openxmlformats.org/officeDocument/2006/relationships/hyperlink" Target="https://www.leehomeless.org/"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aklandhomeless.org/committees"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www.news-press.com/story/news/local/2018/11/20/homeless-day-life/1979467002/" TargetMode="External"/><Relationship Id="rId4" Type="http://schemas.openxmlformats.org/officeDocument/2006/relationships/hyperlink" Target="https://static1.squarespace.com/static/575f22facf80a129e0ad5d6c/t/5c17e47a4d7a9c14f0282628/1545069694015/Waukegan+Report+Final.pdf%E2%80%8B"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www.homeward2020.org/data-dashboard/"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knoxhmis.sworpswebapp.sworps.utk.edu/dashboard/" TargetMode="External"/><Relationship Id="rId5" Type="http://schemas.openxmlformats.org/officeDocument/2006/relationships/hyperlink" Target="https://dashboards.ashevillenc.gov/homelessness" TargetMode="External"/><Relationship Id="rId4" Type="http://schemas.openxmlformats.org/officeDocument/2006/relationships/hyperlink" Target="https://bouldercolorado.gov/homelessness/homelessness-dashboard"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B884BF-8D35-3845-9E6B-E1C3D2F09BCA}"/>
              </a:ext>
            </a:extLst>
          </p:cNvPr>
          <p:cNvSpPr txBox="1">
            <a:spLocks/>
          </p:cNvSpPr>
          <p:nvPr/>
        </p:nvSpPr>
        <p:spPr>
          <a:xfrm>
            <a:off x="609600" y="2438400"/>
            <a:ext cx="8127587" cy="2839212"/>
          </a:xfrm>
          <a:prstGeom prst="rect">
            <a:avLst/>
          </a:prstGeom>
        </p:spPr>
        <p:txBody>
          <a:bodyPr>
            <a:normAutofit fontScale="9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6700" b="1" dirty="0"/>
              <a:t>Development of a </a:t>
            </a:r>
            <a:r>
              <a:rPr lang="en-US" sz="6700" b="1" dirty="0">
                <a:solidFill>
                  <a:srgbClr val="C00000"/>
                </a:solidFill>
              </a:rPr>
              <a:t>Homeless Strategic Plan </a:t>
            </a:r>
            <a:r>
              <a:rPr lang="en-US" sz="6700" b="1" dirty="0"/>
              <a:t>for the City of Loveland</a:t>
            </a:r>
            <a:endParaRPr lang="en-US" b="1" dirty="0"/>
          </a:p>
        </p:txBody>
      </p:sp>
    </p:spTree>
    <p:extLst>
      <p:ext uri="{BB962C8B-B14F-4D97-AF65-F5344CB8AC3E}">
        <p14:creationId xmlns:p14="http://schemas.microsoft.com/office/powerpoint/2010/main" val="2261202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203BF50-0425-7049-B5C0-3434BF279428}"/>
              </a:ext>
            </a:extLst>
          </p:cNvPr>
          <p:cNvSpPr txBox="1"/>
          <p:nvPr/>
        </p:nvSpPr>
        <p:spPr>
          <a:xfrm>
            <a:off x="12275" y="2194208"/>
            <a:ext cx="8981883" cy="4585871"/>
          </a:xfrm>
          <a:prstGeom prst="rect">
            <a:avLst/>
          </a:prstGeom>
          <a:noFill/>
        </p:spPr>
        <p:txBody>
          <a:bodyPr wrap="square" rtlCol="0" anchor="t">
            <a:spAutoFit/>
          </a:bodyPr>
          <a:lstStyle/>
          <a:p>
            <a:pPr lvl="1"/>
            <a:r>
              <a:rPr lang="en-US" b="1" i="1" u="sng" dirty="0"/>
              <a:t>Populations</a:t>
            </a:r>
            <a:r>
              <a:rPr lang="en-US" sz="2000" b="1" i="1" u="sng" dirty="0"/>
              <a:t> served</a:t>
            </a:r>
            <a:endParaRPr lang="en-US" sz="1400" b="1" i="1" u="sng" dirty="0"/>
          </a:p>
          <a:p>
            <a:pPr lvl="2"/>
            <a:r>
              <a:rPr lang="en-US" sz="1600" b="1" dirty="0"/>
              <a:t>Gulfport</a:t>
            </a:r>
            <a:r>
              <a:rPr lang="en-US" sz="1600" b="1" dirty="0">
                <a:cs typeface="Calibri"/>
              </a:rPr>
              <a:t>, MS  - </a:t>
            </a:r>
            <a:r>
              <a:rPr lang="en-US" sz="1400" dirty="0">
                <a:cs typeface="Calibri"/>
              </a:rPr>
              <a:t>Reaching "Functional Zero" for Veterans experiencing homelessness</a:t>
            </a:r>
            <a:endParaRPr lang="en-US" sz="1400" i="1" u="sng" dirty="0">
              <a:cs typeface="Calibri"/>
            </a:endParaRPr>
          </a:p>
          <a:p>
            <a:pPr lvl="3"/>
            <a:r>
              <a:rPr lang="en-US" sz="1200" dirty="0">
                <a:cs typeface="Calibri"/>
                <a:hlinkClick r:id="rId2"/>
              </a:rPr>
              <a:t>https://endhomelessness.org/resource/ending-veteran-homelessness-mississippi-gulf-coast/</a:t>
            </a:r>
            <a:endParaRPr lang="en-US" sz="1200" dirty="0">
              <a:cs typeface="Calibri"/>
            </a:endParaRPr>
          </a:p>
          <a:p>
            <a:pPr lvl="3"/>
            <a:r>
              <a:rPr lang="en-US" sz="1200" dirty="0">
                <a:cs typeface="Calibri"/>
                <a:hlinkClick r:id="rId3"/>
              </a:rPr>
              <a:t>https://www.community.solutions/sites/default/files/built_for_zero_case_study_-_gulf_coast.pdf</a:t>
            </a:r>
            <a:r>
              <a:rPr lang="en-US" sz="1200" dirty="0">
                <a:cs typeface="Calibri"/>
              </a:rPr>
              <a:t> </a:t>
            </a:r>
            <a:endParaRPr lang="en-US" sz="1200" dirty="0"/>
          </a:p>
          <a:p>
            <a:pPr lvl="3"/>
            <a:endParaRPr lang="en-US" sz="1200" dirty="0"/>
          </a:p>
          <a:p>
            <a:pPr lvl="1"/>
            <a:r>
              <a:rPr lang="en-US" b="1" i="1" u="sng" dirty="0"/>
              <a:t>Services for those experiencing homelessness</a:t>
            </a:r>
            <a:endParaRPr lang="en-US" b="1" i="1" u="sng" dirty="0">
              <a:cs typeface="Calibri"/>
            </a:endParaRPr>
          </a:p>
          <a:p>
            <a:pPr lvl="2"/>
            <a:r>
              <a:rPr lang="en-US" sz="1600" b="1" dirty="0">
                <a:cs typeface="Calibri"/>
              </a:rPr>
              <a:t>Fort Myers, FL  - </a:t>
            </a:r>
            <a:r>
              <a:rPr lang="en-US" sz="1400" b="1" dirty="0">
                <a:cs typeface="Calibri"/>
              </a:rPr>
              <a:t>Jail Diversion and Triage Center</a:t>
            </a:r>
          </a:p>
          <a:p>
            <a:pPr lvl="3"/>
            <a:r>
              <a:rPr lang="en-US" sz="1200" dirty="0">
                <a:cs typeface="Calibri"/>
              </a:rPr>
              <a:t>"The center serves those experiencing behavioral health crises, who are homeless, indigent and/or intoxicated. The 58-bed shelter is operated by The Salvation Army, in cooperation with Lee County Human Services, Lee Memorial Health Systems, the Veteran’s Administration, Salus Care, the United Way and local law enforcement agencies."</a:t>
            </a:r>
            <a:endParaRPr lang="en-US" dirty="0">
              <a:cs typeface="Calibri"/>
            </a:endParaRPr>
          </a:p>
          <a:p>
            <a:pPr lvl="4"/>
            <a:r>
              <a:rPr lang="en-US" sz="1200" dirty="0">
                <a:cs typeface="Calibri"/>
                <a:hlinkClick r:id="rId4"/>
              </a:rPr>
              <a:t>https://www.salvationarmyflorida.org/fortmyers/programs-and-services/correctional-programs/</a:t>
            </a:r>
            <a:r>
              <a:rPr lang="en-US" sz="1200" dirty="0">
                <a:cs typeface="Calibri"/>
              </a:rPr>
              <a:t> </a:t>
            </a:r>
            <a:endParaRPr lang="en-US" sz="1200" b="1" dirty="0">
              <a:cs typeface="Calibri"/>
            </a:endParaRPr>
          </a:p>
          <a:p>
            <a:pPr lvl="2"/>
            <a:r>
              <a:rPr lang="en-US" sz="1600" b="1" dirty="0">
                <a:cs typeface="Calibri"/>
              </a:rPr>
              <a:t>Pontiac, MI - </a:t>
            </a:r>
            <a:r>
              <a:rPr lang="en-US" sz="1400" dirty="0">
                <a:cs typeface="Calibri"/>
              </a:rPr>
              <a:t>Seasonal shelter, turned year-round Low-Barrier emergency shelter by volunteer and community members and a Recuperative Care Center - Inpatient “discharge to home” option</a:t>
            </a:r>
            <a:endParaRPr lang="en-US" dirty="0">
              <a:cs typeface="Calibri"/>
            </a:endParaRPr>
          </a:p>
          <a:p>
            <a:pPr lvl="3"/>
            <a:r>
              <a:rPr lang="en-US" sz="1200" dirty="0">
                <a:cs typeface="Calibri"/>
                <a:hlinkClick r:id="rId5"/>
              </a:rPr>
              <a:t>http://www.hopewarmingpontiac.org/history.html</a:t>
            </a:r>
            <a:r>
              <a:rPr lang="en-US" sz="1200" dirty="0">
                <a:cs typeface="Calibri"/>
              </a:rPr>
              <a:t> </a:t>
            </a:r>
            <a:endParaRPr lang="en-US" sz="1200" b="1" dirty="0">
              <a:cs typeface="Calibri"/>
            </a:endParaRPr>
          </a:p>
          <a:p>
            <a:pPr lvl="3"/>
            <a:r>
              <a:rPr lang="en-US" sz="1200" dirty="0">
                <a:cs typeface="Calibri"/>
                <a:hlinkClick r:id="rId6"/>
              </a:rPr>
              <a:t>https://www.theoaklandpress.com/news/nation-world-news/grace-centers-of-hope-opens-new-homeless-shelter-in-pontiac/article_262bc3fe-36c1-5e6a-9cd3-722802875944.html</a:t>
            </a:r>
            <a:r>
              <a:rPr lang="en-US" sz="1200" dirty="0">
                <a:cs typeface="Calibri"/>
              </a:rPr>
              <a:t> </a:t>
            </a:r>
          </a:p>
          <a:p>
            <a:pPr lvl="3"/>
            <a:endParaRPr lang="en-US" sz="1200" dirty="0">
              <a:cs typeface="Calibri"/>
            </a:endParaRPr>
          </a:p>
          <a:p>
            <a:pPr lvl="1"/>
            <a:r>
              <a:rPr lang="en-US" b="1" i="1" u="sng" dirty="0"/>
              <a:t>Housing continuum</a:t>
            </a:r>
            <a:endParaRPr lang="en-US" dirty="0">
              <a:cs typeface="Calibri"/>
            </a:endParaRPr>
          </a:p>
          <a:p>
            <a:pPr lvl="2"/>
            <a:r>
              <a:rPr lang="en-US" sz="1600" b="1" dirty="0">
                <a:cs typeface="Calibri"/>
              </a:rPr>
              <a:t>Longmont, CO – </a:t>
            </a:r>
            <a:r>
              <a:rPr lang="en-US" sz="1400" b="1" dirty="0">
                <a:cs typeface="Calibri"/>
              </a:rPr>
              <a:t>The In – Between: </a:t>
            </a:r>
            <a:r>
              <a:rPr lang="en-US" sz="1400" dirty="0">
                <a:cs typeface="Calibri"/>
              </a:rPr>
              <a:t>Provides housing to families and individuals experiencing homelessness. Case management and life skills training.</a:t>
            </a:r>
            <a:endParaRPr lang="en-US" dirty="0">
              <a:cs typeface="Calibri"/>
            </a:endParaRPr>
          </a:p>
          <a:p>
            <a:pPr lvl="3"/>
            <a:r>
              <a:rPr lang="en-US" sz="1200" dirty="0">
                <a:cs typeface="Calibri"/>
                <a:hlinkClick r:id="rId7"/>
              </a:rPr>
              <a:t>https://www.theinnbetween.org/supportive-housing.html</a:t>
            </a:r>
            <a:r>
              <a:rPr lang="en-US" sz="1200" dirty="0">
                <a:cs typeface="Calibri"/>
              </a:rPr>
              <a:t> </a:t>
            </a:r>
            <a:endParaRPr lang="en-US" sz="1200" b="1" dirty="0">
              <a:cs typeface="Calibri"/>
            </a:endParaRPr>
          </a:p>
        </p:txBody>
      </p:sp>
      <p:sp>
        <p:nvSpPr>
          <p:cNvPr id="3" name="TextBox 2">
            <a:extLst>
              <a:ext uri="{FF2B5EF4-FFF2-40B4-BE49-F238E27FC236}">
                <a16:creationId xmlns:a16="http://schemas.microsoft.com/office/drawing/2014/main" id="{024B4F11-8492-44E1-ABD4-55B50F111ADB}"/>
              </a:ext>
            </a:extLst>
          </p:cNvPr>
          <p:cNvSpPr txBox="1"/>
          <p:nvPr/>
        </p:nvSpPr>
        <p:spPr>
          <a:xfrm>
            <a:off x="3361495" y="1366043"/>
            <a:ext cx="6379320" cy="83099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solidFill>
                  <a:srgbClr val="C00000"/>
                </a:solidFill>
              </a:rPr>
              <a:t>Examples of emerging practices / interventions addressing homelessness</a:t>
            </a:r>
            <a:endParaRPr lang="en-US" sz="2400" dirty="0">
              <a:solidFill>
                <a:srgbClr val="C00000"/>
              </a:solidFill>
              <a:cs typeface="Calibri"/>
            </a:endParaRPr>
          </a:p>
        </p:txBody>
      </p:sp>
    </p:spTree>
    <p:extLst>
      <p:ext uri="{BB962C8B-B14F-4D97-AF65-F5344CB8AC3E}">
        <p14:creationId xmlns:p14="http://schemas.microsoft.com/office/powerpoint/2010/main" val="2173115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DD5328-5055-4FEA-9702-AD894088DDF6}"/>
              </a:ext>
            </a:extLst>
          </p:cNvPr>
          <p:cNvSpPr txBox="1"/>
          <p:nvPr/>
        </p:nvSpPr>
        <p:spPr>
          <a:xfrm>
            <a:off x="3733800" y="1219200"/>
            <a:ext cx="5803985" cy="830997"/>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solidFill>
                  <a:srgbClr val="C00000"/>
                </a:solidFill>
                <a:cs typeface="Segoe UI"/>
              </a:rPr>
              <a:t>Examples of emerging practices / interventions addressing homelessness</a:t>
            </a:r>
            <a:r>
              <a:rPr lang="en-US" sz="2400" dirty="0">
                <a:cs typeface="Segoe UI"/>
              </a:rPr>
              <a:t>​</a:t>
            </a:r>
            <a:endParaRPr lang="en-US" sz="2400" dirty="0">
              <a:cs typeface="Calibri"/>
            </a:endParaRPr>
          </a:p>
        </p:txBody>
      </p:sp>
      <p:sp>
        <p:nvSpPr>
          <p:cNvPr id="3" name="TextBox 2">
            <a:extLst>
              <a:ext uri="{FF2B5EF4-FFF2-40B4-BE49-F238E27FC236}">
                <a16:creationId xmlns:a16="http://schemas.microsoft.com/office/drawing/2014/main" id="{D8F4BDAB-ADB6-4CB1-B490-5C801ADF4380}"/>
              </a:ext>
            </a:extLst>
          </p:cNvPr>
          <p:cNvSpPr txBox="1"/>
          <p:nvPr/>
        </p:nvSpPr>
        <p:spPr>
          <a:xfrm>
            <a:off x="1535" y="1794729"/>
            <a:ext cx="8504225" cy="663258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1"/>
            <a:endParaRPr lang="en-US" sz="800" b="1" i="1" u="sng" dirty="0">
              <a:cs typeface="Arial"/>
            </a:endParaRPr>
          </a:p>
          <a:p>
            <a:pPr lvl="1"/>
            <a:r>
              <a:rPr lang="en-US" b="1" i="1" u="sng" dirty="0">
                <a:cs typeface="Arial"/>
              </a:rPr>
              <a:t>Collaborations addressing homelessness​</a:t>
            </a:r>
            <a:endParaRPr lang="en-US" dirty="0">
              <a:cs typeface="Calibri"/>
            </a:endParaRPr>
          </a:p>
          <a:p>
            <a:pPr lvl="2"/>
            <a:r>
              <a:rPr lang="en-US" sz="1600" b="1" dirty="0">
                <a:cs typeface="Calibri"/>
              </a:rPr>
              <a:t>Pontiac, MI</a:t>
            </a:r>
            <a:r>
              <a:rPr lang="en-US" b="1" dirty="0">
                <a:cs typeface="Calibri"/>
              </a:rPr>
              <a:t> – </a:t>
            </a:r>
            <a:r>
              <a:rPr lang="en-US" sz="1400" b="1" dirty="0">
                <a:cs typeface="Calibri"/>
              </a:rPr>
              <a:t>Oakland County Homeless Healthcare Collaboration </a:t>
            </a:r>
            <a:endParaRPr lang="en-US" sz="1400" dirty="0">
              <a:cs typeface="Calibri"/>
            </a:endParaRPr>
          </a:p>
          <a:p>
            <a:pPr lvl="3"/>
            <a:r>
              <a:rPr lang="en-US" sz="1200" dirty="0">
                <a:cs typeface="Calibri"/>
                <a:hlinkClick r:id="rId2"/>
              </a:rPr>
              <a:t>https://www.oakgov.com/health/partnerships/Pages/Homeless-Healthcare-Collaboration-.aspx</a:t>
            </a:r>
            <a:r>
              <a:rPr lang="en-US" sz="1200" dirty="0">
                <a:cs typeface="Calibri"/>
              </a:rPr>
              <a:t> </a:t>
            </a:r>
            <a:endParaRPr lang="en-US" sz="1400" dirty="0">
              <a:cs typeface="Calibri"/>
            </a:endParaRPr>
          </a:p>
          <a:p>
            <a:pPr lvl="3"/>
            <a:r>
              <a:rPr lang="en-US" sz="1400" dirty="0">
                <a:cs typeface="Calibri"/>
              </a:rPr>
              <a:t>3-5 Year Strategic Plan</a:t>
            </a:r>
            <a:endParaRPr lang="en-US" sz="1200" dirty="0">
              <a:cs typeface="Calibri"/>
            </a:endParaRPr>
          </a:p>
          <a:p>
            <a:pPr lvl="4"/>
            <a:r>
              <a:rPr lang="en-US" sz="1100" dirty="0">
                <a:cs typeface="Calibri"/>
                <a:hlinkClick r:id="rId3"/>
              </a:rPr>
              <a:t>http://www.pontiac.mi.us/departments/community_development/docs/2011_2015_consolidated_plan.pdf</a:t>
            </a:r>
            <a:endParaRPr lang="en-US" sz="1100" dirty="0">
              <a:cs typeface="Calibri"/>
            </a:endParaRPr>
          </a:p>
          <a:p>
            <a:pPr lvl="4"/>
            <a:endParaRPr lang="en-US" sz="800" dirty="0">
              <a:cs typeface="Calibri"/>
            </a:endParaRPr>
          </a:p>
          <a:p>
            <a:pPr lvl="2"/>
            <a:r>
              <a:rPr lang="en-US" sz="1600" b="1" dirty="0">
                <a:cs typeface="Calibri"/>
              </a:rPr>
              <a:t>Fort Myers, FL</a:t>
            </a:r>
            <a:r>
              <a:rPr lang="en-US" b="1" dirty="0">
                <a:cs typeface="Calibri"/>
              </a:rPr>
              <a:t> – </a:t>
            </a:r>
            <a:r>
              <a:rPr lang="en-US" sz="1400" b="1" dirty="0">
                <a:cs typeface="Calibri"/>
              </a:rPr>
              <a:t>Lee County Homeless Coalition </a:t>
            </a:r>
            <a:r>
              <a:rPr lang="en-US" b="1" dirty="0">
                <a:cs typeface="Calibri"/>
              </a:rPr>
              <a:t>( </a:t>
            </a:r>
            <a:r>
              <a:rPr lang="en-US" sz="1200" dirty="0">
                <a:cs typeface="Calibri"/>
                <a:hlinkClick r:id="rId4"/>
              </a:rPr>
              <a:t>https://www.leehomeless.org/</a:t>
            </a:r>
            <a:r>
              <a:rPr lang="en-US" sz="1200" dirty="0">
                <a:cs typeface="Calibri"/>
              </a:rPr>
              <a:t> </a:t>
            </a:r>
            <a:r>
              <a:rPr lang="en-US" b="1" dirty="0">
                <a:cs typeface="Calibri"/>
              </a:rPr>
              <a:t>)</a:t>
            </a:r>
            <a:endParaRPr lang="en-US" dirty="0">
              <a:cs typeface="Calibri"/>
            </a:endParaRPr>
          </a:p>
          <a:p>
            <a:pPr lvl="3"/>
            <a:r>
              <a:rPr lang="en-US" sz="1400" dirty="0">
                <a:cs typeface="Calibri"/>
              </a:rPr>
              <a:t>"The City of Fort Myers 2015-2019 Consolidated Plan provides a collaborative vision for housing and community development actions from October 1, 2015 to September 30, 2020."</a:t>
            </a:r>
          </a:p>
          <a:p>
            <a:pPr lvl="4"/>
            <a:r>
              <a:rPr lang="en-US" sz="1200" dirty="0">
                <a:cs typeface="Calibri"/>
                <a:hlinkClick r:id="rId5"/>
              </a:rPr>
              <a:t>https://www.cityftmyers.com/DocumentCenter/View/7376/3rd-Annual-Action-Plan-Final</a:t>
            </a:r>
            <a:r>
              <a:rPr lang="en-US" sz="1200" dirty="0">
                <a:cs typeface="Calibri"/>
              </a:rPr>
              <a:t> </a:t>
            </a:r>
          </a:p>
          <a:p>
            <a:pPr lvl="2"/>
            <a:r>
              <a:rPr lang="en-US" sz="1600" b="1" dirty="0">
                <a:cs typeface="Arial"/>
              </a:rPr>
              <a:t>Waukegan, IL – Lake County Coalition for the Homeless</a:t>
            </a:r>
            <a:endParaRPr lang="en-US" dirty="0">
              <a:cs typeface="Calibri"/>
            </a:endParaRPr>
          </a:p>
          <a:p>
            <a:pPr lvl="3"/>
            <a:r>
              <a:rPr lang="en-US" sz="1400" dirty="0">
                <a:cs typeface="Calibri"/>
              </a:rPr>
              <a:t>"The Lake County Coalition for the Homeless (LCCH) is a consortium of individuals and community organizations that strives to ensure that the homeless households have access to needed services."</a:t>
            </a:r>
          </a:p>
          <a:p>
            <a:pPr lvl="4"/>
            <a:r>
              <a:rPr lang="en-US" sz="1400" dirty="0">
                <a:cs typeface="Calibri"/>
                <a:hlinkClick r:id="rId6"/>
              </a:rPr>
              <a:t>http://www.lakecountyhomeless.org/our-work</a:t>
            </a:r>
            <a:r>
              <a:rPr lang="en-US" sz="1400" dirty="0">
                <a:cs typeface="Calibri"/>
              </a:rPr>
              <a:t> </a:t>
            </a:r>
          </a:p>
          <a:p>
            <a:pPr lvl="1"/>
            <a:r>
              <a:rPr lang="en-US" b="1" i="1" u="sng" dirty="0">
                <a:cs typeface="Arial"/>
              </a:rPr>
              <a:t>Coordinated entry​</a:t>
            </a:r>
          </a:p>
          <a:p>
            <a:pPr lvl="2"/>
            <a:r>
              <a:rPr lang="en-US" sz="1600" b="1" dirty="0">
                <a:cs typeface="Arial"/>
              </a:rPr>
              <a:t>Waukegan, IL - </a:t>
            </a:r>
          </a:p>
          <a:p>
            <a:pPr lvl="3"/>
            <a:r>
              <a:rPr lang="en-US" sz="1200" dirty="0">
                <a:cs typeface="Calibri"/>
                <a:hlinkClick r:id="rId7"/>
              </a:rPr>
              <a:t>https://static1.squarespace.com/static/575f22facf80a129e0ad5d6c/t/5b9faa6388251babc989b220/1537190499794/System+Coordination+and+Entry+Policies+and+Procedures+Jan+2018+Update.pdf</a:t>
            </a:r>
            <a:r>
              <a:rPr lang="en-US" sz="1200" dirty="0">
                <a:cs typeface="Calibri"/>
              </a:rPr>
              <a:t> </a:t>
            </a:r>
          </a:p>
          <a:p>
            <a:pPr lvl="2"/>
            <a:r>
              <a:rPr lang="en-US" sz="1600" b="1" dirty="0">
                <a:cs typeface="Arial"/>
              </a:rPr>
              <a:t>Fort Myers, FL  - </a:t>
            </a:r>
            <a:r>
              <a:rPr lang="en-US" sz="1400" dirty="0">
                <a:cs typeface="Calibri"/>
              </a:rPr>
              <a:t>"Lee County embraces a </a:t>
            </a:r>
            <a:r>
              <a:rPr lang="en-US" sz="1400" i="1" dirty="0">
                <a:cs typeface="Calibri"/>
              </a:rPr>
              <a:t>no-wrong door </a:t>
            </a:r>
            <a:r>
              <a:rPr lang="en-US" sz="1400" dirty="0">
                <a:cs typeface="Calibri"/>
              </a:rPr>
              <a:t>approach to ensure that any person who is homeless and seeking assistance has access to the Coordinated Entry System." </a:t>
            </a:r>
            <a:endParaRPr lang="en-US" sz="1400" b="1" dirty="0">
              <a:cs typeface="Arial"/>
            </a:endParaRPr>
          </a:p>
          <a:p>
            <a:pPr lvl="3"/>
            <a:r>
              <a:rPr lang="en-US" sz="1200" dirty="0">
                <a:cs typeface="Calibri"/>
                <a:hlinkClick r:id="rId8"/>
              </a:rPr>
              <a:t>https://www.leehomeless.org/wp-content/uploads/2018/10/CES-Brochure.pdf</a:t>
            </a:r>
            <a:r>
              <a:rPr lang="en-US" sz="1200" dirty="0">
                <a:cs typeface="Calibri"/>
              </a:rPr>
              <a:t> </a:t>
            </a:r>
            <a:endParaRPr lang="en-US" sz="1200" b="1" dirty="0">
              <a:cs typeface="Arial"/>
            </a:endParaRPr>
          </a:p>
          <a:p>
            <a:pPr lvl="1">
              <a:buChar char="•"/>
            </a:pPr>
            <a:endParaRPr lang="en-US" b="1" i="1" u="sng" dirty="0">
              <a:cs typeface="Arial"/>
            </a:endParaRPr>
          </a:p>
          <a:p>
            <a:pPr>
              <a:buChar char="•"/>
            </a:pPr>
            <a:endParaRPr lang="en-US" b="1" i="1" u="sng" dirty="0">
              <a:cs typeface="Arial"/>
            </a:endParaRPr>
          </a:p>
          <a:p>
            <a:pPr>
              <a:buChar char="•"/>
            </a:pPr>
            <a:endParaRPr lang="en-US" b="1" i="1" u="sng" dirty="0">
              <a:cs typeface="Arial"/>
            </a:endParaRPr>
          </a:p>
          <a:p>
            <a:pPr>
              <a:buChar char="•"/>
            </a:pPr>
            <a:endParaRPr lang="en-US" b="1" i="1" u="sng" dirty="0">
              <a:cs typeface="Arial"/>
            </a:endParaRPr>
          </a:p>
          <a:p>
            <a:pPr>
              <a:buChar char="•"/>
            </a:pPr>
            <a:endParaRPr lang="en-US" b="1" i="1" u="sng" dirty="0">
              <a:cs typeface="Arial"/>
            </a:endParaRPr>
          </a:p>
        </p:txBody>
      </p:sp>
    </p:spTree>
    <p:extLst>
      <p:ext uri="{BB962C8B-B14F-4D97-AF65-F5344CB8AC3E}">
        <p14:creationId xmlns:p14="http://schemas.microsoft.com/office/powerpoint/2010/main" val="28383765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A5719AD-F3EA-4AE5-9CF9-CE92305EBFA5}"/>
              </a:ext>
            </a:extLst>
          </p:cNvPr>
          <p:cNvSpPr txBox="1"/>
          <p:nvPr/>
        </p:nvSpPr>
        <p:spPr>
          <a:xfrm>
            <a:off x="3791078" y="1313300"/>
            <a:ext cx="5451112" cy="1107996"/>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400" b="1" dirty="0">
                <a:solidFill>
                  <a:srgbClr val="C00000"/>
                </a:solidFill>
              </a:rPr>
              <a:t>Examples of emerging practices / interventions addressing homelessness</a:t>
            </a:r>
            <a:endParaRPr lang="en-US" sz="2400" dirty="0">
              <a:solidFill>
                <a:srgbClr val="C00000"/>
              </a:solidFill>
              <a:cs typeface="Calibri"/>
            </a:endParaRPr>
          </a:p>
          <a:p>
            <a:pPr algn="l"/>
            <a:endParaRPr lang="en-US" dirty="0">
              <a:cs typeface="Calibri"/>
            </a:endParaRPr>
          </a:p>
        </p:txBody>
      </p:sp>
      <p:sp>
        <p:nvSpPr>
          <p:cNvPr id="4" name="TextBox 3">
            <a:extLst>
              <a:ext uri="{FF2B5EF4-FFF2-40B4-BE49-F238E27FC236}">
                <a16:creationId xmlns:a16="http://schemas.microsoft.com/office/drawing/2014/main" id="{844ACD11-6B19-40D7-9F37-15AFA2EAF5CA}"/>
              </a:ext>
            </a:extLst>
          </p:cNvPr>
          <p:cNvSpPr txBox="1"/>
          <p:nvPr/>
        </p:nvSpPr>
        <p:spPr>
          <a:xfrm>
            <a:off x="-32653" y="2029090"/>
            <a:ext cx="8850701" cy="4431983"/>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buChar char="•"/>
            </a:pPr>
            <a:endParaRPr lang="en-US" b="1" i="1" u="sng" dirty="0">
              <a:cs typeface="Arial"/>
            </a:endParaRPr>
          </a:p>
          <a:p>
            <a:pPr lvl="1"/>
            <a:r>
              <a:rPr lang="en-US" b="1" i="1" u="sng" dirty="0">
                <a:cs typeface="Arial"/>
              </a:rPr>
              <a:t>Community education</a:t>
            </a:r>
            <a:r>
              <a:rPr lang="en-US" u="sng" dirty="0">
                <a:cs typeface="Arial"/>
              </a:rPr>
              <a:t>​</a:t>
            </a:r>
            <a:endParaRPr lang="en-US" dirty="0">
              <a:cs typeface="Calibri"/>
            </a:endParaRPr>
          </a:p>
          <a:p>
            <a:pPr lvl="2"/>
            <a:r>
              <a:rPr lang="en-US" sz="1600" b="1" dirty="0">
                <a:cs typeface="Calibri"/>
              </a:rPr>
              <a:t>Pontiac, MI - </a:t>
            </a:r>
            <a:r>
              <a:rPr lang="en-US" sz="1400" b="1" dirty="0">
                <a:cs typeface="Calibri"/>
              </a:rPr>
              <a:t>Advocacy and Public Awareness Committee – Alliance for Housing Oakland County COC</a:t>
            </a:r>
            <a:r>
              <a:rPr lang="en-US" sz="1400" dirty="0">
                <a:cs typeface="Calibri"/>
              </a:rPr>
              <a:t> </a:t>
            </a:r>
          </a:p>
          <a:p>
            <a:pPr lvl="3"/>
            <a:r>
              <a:rPr lang="en-US" sz="1400" dirty="0">
                <a:cs typeface="Calibri"/>
              </a:rPr>
              <a:t>"Goals: Promote and sustain the vision and leadership of the Plan to End Homelessness." </a:t>
            </a:r>
          </a:p>
          <a:p>
            <a:pPr lvl="4"/>
            <a:r>
              <a:rPr lang="en-US" sz="1200" dirty="0">
                <a:solidFill>
                  <a:srgbClr val="0000FF"/>
                </a:solidFill>
                <a:cs typeface="Calibri"/>
                <a:hlinkClick r:id="rId3"/>
              </a:rPr>
              <a:t>https://www.oaklandhomeless.org/committees</a:t>
            </a:r>
            <a:r>
              <a:rPr lang="en-US" sz="1200" dirty="0">
                <a:cs typeface="Calibri"/>
              </a:rPr>
              <a:t>  </a:t>
            </a:r>
          </a:p>
          <a:p>
            <a:pPr lvl="4"/>
            <a:endParaRPr lang="en-US" sz="1600" dirty="0">
              <a:cs typeface="Calibri"/>
            </a:endParaRPr>
          </a:p>
          <a:p>
            <a:pPr lvl="2"/>
            <a:r>
              <a:rPr lang="en-US" sz="1600" b="1" dirty="0">
                <a:cs typeface="Calibri"/>
              </a:rPr>
              <a:t>Waukegan, IL</a:t>
            </a:r>
            <a:r>
              <a:rPr lang="en-US" sz="1600" dirty="0">
                <a:cs typeface="Calibri"/>
              </a:rPr>
              <a:t> -</a:t>
            </a:r>
            <a:r>
              <a:rPr lang="en-US" sz="1600" b="1" dirty="0">
                <a:cs typeface="Calibri"/>
              </a:rPr>
              <a:t> Reports on the State of Homelessness in Waukegan, IL</a:t>
            </a:r>
            <a:endParaRPr lang="en-US" sz="1600" dirty="0">
              <a:cs typeface="Calibri"/>
            </a:endParaRPr>
          </a:p>
          <a:p>
            <a:pPr lvl="3"/>
            <a:r>
              <a:rPr lang="en-US" sz="1400" dirty="0">
                <a:cs typeface="Calibri"/>
              </a:rPr>
              <a:t>"Homelessness is a problem that affects all members of the community and requires a community approach. Establishing open and reliable avenues of communication is crucial to ensuring that all community members can be heard and contribute to solutions."</a:t>
            </a:r>
          </a:p>
          <a:p>
            <a:pPr lvl="4"/>
            <a:r>
              <a:rPr lang="en-US" sz="1200" dirty="0">
                <a:solidFill>
                  <a:srgbClr val="0000FF"/>
                </a:solidFill>
                <a:cs typeface="Calibri"/>
                <a:hlinkClick r:id="rId4"/>
              </a:rPr>
              <a:t>https://static1.squarespace.com/static/575f22facf80a129e0ad5d6c/t/5c17e47a4d7a9c14f0282628/1545069694015/Waukegan+Report+Final.pdf</a:t>
            </a:r>
            <a:endParaRPr lang="en-US" sz="1200" dirty="0">
              <a:cs typeface="Calibri"/>
            </a:endParaRPr>
          </a:p>
          <a:p>
            <a:pPr lvl="4"/>
            <a:endParaRPr lang="en-US" sz="1200" dirty="0">
              <a:solidFill>
                <a:srgbClr val="0000FF"/>
              </a:solidFill>
              <a:cs typeface="Calibri"/>
            </a:endParaRPr>
          </a:p>
          <a:p>
            <a:pPr lvl="2"/>
            <a:r>
              <a:rPr lang="en-US" sz="1600" b="1" dirty="0">
                <a:cs typeface="Arial"/>
              </a:rPr>
              <a:t>Fort Myers, FL - "walk in someone else's shoes"</a:t>
            </a:r>
            <a:endParaRPr lang="en-US" dirty="0">
              <a:cs typeface="Calibri"/>
            </a:endParaRPr>
          </a:p>
          <a:p>
            <a:pPr lvl="3"/>
            <a:r>
              <a:rPr lang="en-US" sz="1400" dirty="0">
                <a:cs typeface="Calibri"/>
              </a:rPr>
              <a:t>"To help people understand what it's like to be homeless, the Lee County Homeless Coalition every year organizes the Homeless Challenge, inviting all comers to walk a mile or few around Fort Myers in a homeless person's shoes."</a:t>
            </a:r>
          </a:p>
          <a:p>
            <a:pPr lvl="4"/>
            <a:r>
              <a:rPr lang="en-US" sz="1200" dirty="0">
                <a:cs typeface="Calibri"/>
                <a:hlinkClick r:id="rId5"/>
              </a:rPr>
              <a:t>https://www.news-press.com/story/news/local/2018/11/20/homeless-day-life/1979467002/</a:t>
            </a:r>
            <a:r>
              <a:rPr lang="en-US" sz="1200" dirty="0">
                <a:cs typeface="Calibri"/>
              </a:rPr>
              <a:t> </a:t>
            </a:r>
            <a:endParaRPr lang="en-US" dirty="0">
              <a:cs typeface="Calibri"/>
            </a:endParaRPr>
          </a:p>
          <a:p>
            <a:pPr lvl="3"/>
            <a:endParaRPr lang="en-US" sz="1200" dirty="0">
              <a:cs typeface="Arial"/>
            </a:endParaRPr>
          </a:p>
          <a:p>
            <a:pPr lvl="3"/>
            <a:endParaRPr lang="en-US" sz="1200" dirty="0">
              <a:cs typeface="Calibri"/>
            </a:endParaRPr>
          </a:p>
        </p:txBody>
      </p:sp>
    </p:spTree>
    <p:extLst>
      <p:ext uri="{BB962C8B-B14F-4D97-AF65-F5344CB8AC3E}">
        <p14:creationId xmlns:p14="http://schemas.microsoft.com/office/powerpoint/2010/main" val="4675692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F8E3A3E-77EA-B04F-832A-EDD2C7E4F70C}"/>
              </a:ext>
            </a:extLst>
          </p:cNvPr>
          <p:cNvSpPr txBox="1"/>
          <p:nvPr/>
        </p:nvSpPr>
        <p:spPr>
          <a:xfrm>
            <a:off x="3145679" y="3123689"/>
            <a:ext cx="2725361" cy="1200329"/>
          </a:xfrm>
          <a:prstGeom prst="rect">
            <a:avLst/>
          </a:prstGeom>
          <a:noFill/>
        </p:spPr>
        <p:txBody>
          <a:bodyPr wrap="none" rtlCol="0">
            <a:spAutoFit/>
          </a:bodyPr>
          <a:lstStyle/>
          <a:p>
            <a:r>
              <a:rPr lang="en-US" sz="7200" b="1" dirty="0"/>
              <a:t>BREAK</a:t>
            </a:r>
            <a:endParaRPr lang="en-US" b="1" dirty="0"/>
          </a:p>
        </p:txBody>
      </p:sp>
    </p:spTree>
    <p:extLst>
      <p:ext uri="{BB962C8B-B14F-4D97-AF65-F5344CB8AC3E}">
        <p14:creationId xmlns:p14="http://schemas.microsoft.com/office/powerpoint/2010/main" val="39367768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79D6AA4-D4F9-D44C-87A0-ABF2E8EDE97A}"/>
              </a:ext>
            </a:extLst>
          </p:cNvPr>
          <p:cNvSpPr txBox="1"/>
          <p:nvPr/>
        </p:nvSpPr>
        <p:spPr>
          <a:xfrm>
            <a:off x="324657" y="1676400"/>
            <a:ext cx="7752543" cy="5116785"/>
          </a:xfrm>
          <a:prstGeom prst="rect">
            <a:avLst/>
          </a:prstGeom>
          <a:noFill/>
        </p:spPr>
        <p:txBody>
          <a:bodyPr wrap="square" rtlCol="0" anchor="t">
            <a:spAutoFit/>
          </a:bodyPr>
          <a:lstStyle/>
          <a:p>
            <a:pPr algn="ctr"/>
            <a:r>
              <a:rPr lang="en-US" sz="2800" b="1" dirty="0">
                <a:solidFill>
                  <a:srgbClr val="C00000"/>
                </a:solidFill>
              </a:rPr>
              <a:t>Assessing Loveland Resources</a:t>
            </a:r>
          </a:p>
          <a:p>
            <a:endParaRPr lang="en-US" sz="1050" dirty="0"/>
          </a:p>
          <a:p>
            <a:pPr marL="457200" indent="-457200">
              <a:buFont typeface="+mj-lt"/>
              <a:buAutoNum type="arabicPeriod"/>
            </a:pPr>
            <a:r>
              <a:rPr lang="en-US" sz="2400" b="1" dirty="0"/>
              <a:t>Review practice / resource matrix areas</a:t>
            </a:r>
            <a:endParaRPr lang="en-US" sz="2000" dirty="0"/>
          </a:p>
          <a:p>
            <a:pPr lvl="1"/>
            <a:endParaRPr lang="en-US" sz="1050" dirty="0"/>
          </a:p>
          <a:p>
            <a:pPr marL="457200" indent="-457200">
              <a:buFont typeface="+mj-lt"/>
              <a:buAutoNum type="arabicPeriod"/>
            </a:pPr>
            <a:r>
              <a:rPr lang="en-US" sz="2400" b="1" dirty="0"/>
              <a:t>Place dots based upon…</a:t>
            </a:r>
          </a:p>
          <a:p>
            <a:pPr marL="800100" lvl="1" indent="-342900">
              <a:buFont typeface="Arial" panose="020B0604020202020204" pitchFamily="34" charset="0"/>
              <a:buChar char="•"/>
            </a:pPr>
            <a:r>
              <a:rPr lang="en-US" sz="2000" b="1" dirty="0">
                <a:solidFill>
                  <a:srgbClr val="FF0000"/>
                </a:solidFill>
              </a:rPr>
              <a:t>RED</a:t>
            </a:r>
            <a:r>
              <a:rPr lang="en-US" sz="2000" b="1" dirty="0"/>
              <a:t> – lack specific resource in Loveland</a:t>
            </a:r>
          </a:p>
          <a:p>
            <a:pPr marL="800100" lvl="1" indent="-342900">
              <a:buFont typeface="Arial" panose="020B0604020202020204" pitchFamily="34" charset="0"/>
              <a:buChar char="•"/>
            </a:pPr>
            <a:r>
              <a:rPr lang="en-US" sz="2000" b="1" dirty="0">
                <a:solidFill>
                  <a:srgbClr val="FFC000"/>
                </a:solidFill>
              </a:rPr>
              <a:t>YELLOW</a:t>
            </a:r>
            <a:r>
              <a:rPr lang="en-US" sz="2000" b="1" dirty="0"/>
              <a:t> – resource exists but limited in capacity and scope</a:t>
            </a:r>
          </a:p>
          <a:p>
            <a:pPr marL="800100" lvl="1" indent="-342900">
              <a:buFont typeface="Arial" panose="020B0604020202020204" pitchFamily="34" charset="0"/>
              <a:buChar char="•"/>
            </a:pPr>
            <a:r>
              <a:rPr lang="en-US" sz="2000" b="1" dirty="0">
                <a:solidFill>
                  <a:srgbClr val="92D050"/>
                </a:solidFill>
              </a:rPr>
              <a:t>GREEN</a:t>
            </a:r>
            <a:r>
              <a:rPr lang="en-US" sz="2000" b="1" dirty="0"/>
              <a:t> – resource exists and has adequate capacity and scope</a:t>
            </a:r>
            <a:endParaRPr lang="en-US" sz="2000" dirty="0"/>
          </a:p>
          <a:p>
            <a:pPr marL="685800" lvl="1" indent="-228600">
              <a:buFont typeface="+mj-lt"/>
              <a:buAutoNum type="arabicPeriod"/>
            </a:pPr>
            <a:endParaRPr lang="en-US" sz="1050" dirty="0"/>
          </a:p>
          <a:p>
            <a:pPr marL="457200" indent="-457200">
              <a:buFont typeface="+mj-lt"/>
              <a:buAutoNum type="arabicPeriod"/>
            </a:pPr>
            <a:r>
              <a:rPr lang="en-US" sz="2400" b="1" dirty="0"/>
              <a:t>Respond to areas where you have </a:t>
            </a:r>
            <a:r>
              <a:rPr lang="en-US" sz="2400" b="1" dirty="0">
                <a:solidFill>
                  <a:srgbClr val="C00000"/>
                </a:solidFill>
              </a:rPr>
              <a:t>knowledge</a:t>
            </a:r>
            <a:r>
              <a:rPr lang="en-US" sz="2400" b="1" dirty="0"/>
              <a:t> and/or </a:t>
            </a:r>
            <a:r>
              <a:rPr lang="en-US" sz="2400" b="1" dirty="0">
                <a:solidFill>
                  <a:srgbClr val="C00000"/>
                </a:solidFill>
              </a:rPr>
              <a:t>experience</a:t>
            </a:r>
          </a:p>
          <a:p>
            <a:pPr marL="457200" indent="-457200">
              <a:buFont typeface="+mj-lt"/>
              <a:buAutoNum type="arabicPeriod"/>
            </a:pPr>
            <a:endParaRPr lang="en-US" sz="1050" b="1" dirty="0"/>
          </a:p>
          <a:p>
            <a:pPr marL="457200" indent="-457200">
              <a:buFont typeface="+mj-lt"/>
              <a:buAutoNum type="arabicPeriod"/>
            </a:pPr>
            <a:r>
              <a:rPr lang="en-US" sz="2400" b="1" dirty="0"/>
              <a:t>Don’t overlay dot on another dot</a:t>
            </a:r>
            <a:endParaRPr lang="en-US" sz="2400" b="1" dirty="0">
              <a:cs typeface="Calibri"/>
            </a:endParaRPr>
          </a:p>
          <a:p>
            <a:pPr marL="457200" indent="-457200">
              <a:buFont typeface="+mj-lt"/>
              <a:buAutoNum type="arabicPeriod"/>
            </a:pPr>
            <a:endParaRPr lang="en-US" sz="1050" b="1" dirty="0"/>
          </a:p>
          <a:p>
            <a:pPr marL="457200" indent="-457200">
              <a:buFont typeface="+mj-lt"/>
              <a:buAutoNum type="arabicPeriod"/>
            </a:pPr>
            <a:r>
              <a:rPr lang="en-US" sz="2400" b="1" dirty="0"/>
              <a:t>Respond based upon availability and capacity of local resource and </a:t>
            </a:r>
            <a:r>
              <a:rPr lang="en-US" sz="2400" b="1" dirty="0">
                <a:solidFill>
                  <a:srgbClr val="C00000"/>
                </a:solidFill>
              </a:rPr>
              <a:t>NOT</a:t>
            </a:r>
            <a:r>
              <a:rPr lang="en-US" sz="2400" b="1" dirty="0"/>
              <a:t> about specific provider(s) </a:t>
            </a:r>
          </a:p>
          <a:p>
            <a:pPr marL="457200" indent="-457200">
              <a:buFont typeface="+mj-lt"/>
              <a:buAutoNum type="arabicPeriod"/>
            </a:pPr>
            <a:endParaRPr lang="en-US" dirty="0"/>
          </a:p>
        </p:txBody>
      </p:sp>
    </p:spTree>
    <p:extLst>
      <p:ext uri="{BB962C8B-B14F-4D97-AF65-F5344CB8AC3E}">
        <p14:creationId xmlns:p14="http://schemas.microsoft.com/office/powerpoint/2010/main" val="1089501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2D70E02-A7B9-4DB4-BF22-7287C8F689D9}"/>
              </a:ext>
            </a:extLst>
          </p:cNvPr>
          <p:cNvSpPr txBox="1"/>
          <p:nvPr/>
        </p:nvSpPr>
        <p:spPr>
          <a:xfrm>
            <a:off x="278782" y="1906859"/>
            <a:ext cx="8586437" cy="4524315"/>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dirty="0">
                <a:cs typeface="Arial"/>
              </a:rPr>
              <a:t>Place dots based upon…</a:t>
            </a:r>
            <a:r>
              <a:rPr lang="en-US" sz="3600" dirty="0">
                <a:cs typeface="Arial"/>
              </a:rPr>
              <a:t>​</a:t>
            </a:r>
            <a:endParaRPr lang="en-US"/>
          </a:p>
          <a:p>
            <a:pPr lvl="1">
              <a:buChar char="•"/>
            </a:pPr>
            <a:r>
              <a:rPr lang="en-US" sz="3600" b="1" dirty="0">
                <a:solidFill>
                  <a:srgbClr val="FF0000"/>
                </a:solidFill>
                <a:cs typeface="Arial"/>
              </a:rPr>
              <a:t>RED</a:t>
            </a:r>
            <a:r>
              <a:rPr lang="en-US" sz="3600" b="1" dirty="0">
                <a:cs typeface="Arial"/>
              </a:rPr>
              <a:t> – lack specific resource in Loveland</a:t>
            </a:r>
            <a:r>
              <a:rPr lang="en-US" sz="3600" dirty="0">
                <a:cs typeface="Arial"/>
              </a:rPr>
              <a:t>​</a:t>
            </a:r>
          </a:p>
          <a:p>
            <a:pPr lvl="1"/>
            <a:endParaRPr lang="en-US" sz="3600" dirty="0">
              <a:cs typeface="Arial"/>
            </a:endParaRPr>
          </a:p>
          <a:p>
            <a:pPr lvl="1">
              <a:buChar char="•"/>
            </a:pPr>
            <a:r>
              <a:rPr lang="en-US" sz="3600" b="1" dirty="0">
                <a:solidFill>
                  <a:srgbClr val="FFC000"/>
                </a:solidFill>
                <a:cs typeface="Arial"/>
              </a:rPr>
              <a:t>YELLOW</a:t>
            </a:r>
            <a:r>
              <a:rPr lang="en-US" sz="3600" b="1" dirty="0">
                <a:cs typeface="Arial"/>
              </a:rPr>
              <a:t> – resource exists but limited in capacity and scope</a:t>
            </a:r>
            <a:r>
              <a:rPr lang="en-US" sz="3600" dirty="0">
                <a:cs typeface="Arial"/>
              </a:rPr>
              <a:t>​</a:t>
            </a:r>
          </a:p>
          <a:p>
            <a:pPr lvl="1"/>
            <a:endParaRPr lang="en-US" sz="3600" dirty="0">
              <a:cs typeface="Arial"/>
            </a:endParaRPr>
          </a:p>
          <a:p>
            <a:pPr lvl="1">
              <a:buChar char="•"/>
            </a:pPr>
            <a:r>
              <a:rPr lang="en-US" sz="3600" b="1" dirty="0">
                <a:solidFill>
                  <a:srgbClr val="92D050"/>
                </a:solidFill>
                <a:cs typeface="Arial"/>
              </a:rPr>
              <a:t>GREEN</a:t>
            </a:r>
            <a:r>
              <a:rPr lang="en-US" sz="3600" b="1" dirty="0">
                <a:cs typeface="Arial"/>
              </a:rPr>
              <a:t> – resource exists and has adequate capacity and scope</a:t>
            </a:r>
          </a:p>
        </p:txBody>
      </p:sp>
    </p:spTree>
    <p:extLst>
      <p:ext uri="{BB962C8B-B14F-4D97-AF65-F5344CB8AC3E}">
        <p14:creationId xmlns:p14="http://schemas.microsoft.com/office/powerpoint/2010/main" val="718454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A163267-6416-3A46-A48D-07BFC5D86C4C}"/>
              </a:ext>
            </a:extLst>
          </p:cNvPr>
          <p:cNvSpPr txBox="1"/>
          <p:nvPr/>
        </p:nvSpPr>
        <p:spPr>
          <a:xfrm>
            <a:off x="68529" y="1972506"/>
            <a:ext cx="8991600" cy="4401205"/>
          </a:xfrm>
          <a:prstGeom prst="rect">
            <a:avLst/>
          </a:prstGeom>
          <a:noFill/>
        </p:spPr>
        <p:txBody>
          <a:bodyPr wrap="square" rtlCol="0">
            <a:spAutoFit/>
          </a:bodyPr>
          <a:lstStyle/>
          <a:p>
            <a:pPr algn="ctr"/>
            <a:r>
              <a:rPr lang="en-US" sz="3600" b="1" dirty="0">
                <a:solidFill>
                  <a:srgbClr val="C00000"/>
                </a:solidFill>
              </a:rPr>
              <a:t>Group discussion</a:t>
            </a:r>
          </a:p>
          <a:p>
            <a:pPr algn="ctr"/>
            <a:endParaRPr lang="en-US" sz="2000" b="1" dirty="0"/>
          </a:p>
          <a:p>
            <a:pPr algn="ctr"/>
            <a:r>
              <a:rPr lang="en-US" sz="2800" b="1" dirty="0"/>
              <a:t>What stands out for you as you look across Loveland resources to address homelessness?</a:t>
            </a:r>
          </a:p>
          <a:p>
            <a:pPr algn="ctr"/>
            <a:endParaRPr lang="en-US" sz="2800" b="1" dirty="0"/>
          </a:p>
          <a:p>
            <a:pPr algn="ctr"/>
            <a:r>
              <a:rPr lang="en-US" sz="2800" b="1" dirty="0"/>
              <a:t>Any surprises?</a:t>
            </a:r>
          </a:p>
          <a:p>
            <a:pPr algn="ctr"/>
            <a:endParaRPr lang="en-US" sz="2800" b="1" dirty="0"/>
          </a:p>
          <a:p>
            <a:pPr algn="ctr"/>
            <a:r>
              <a:rPr lang="en-US" sz="2800" b="1" dirty="0"/>
              <a:t>What’s missing?</a:t>
            </a:r>
          </a:p>
          <a:p>
            <a:pPr algn="ctr"/>
            <a:endParaRPr lang="en-US" sz="2800" b="1" dirty="0"/>
          </a:p>
          <a:p>
            <a:pPr algn="ctr"/>
            <a:r>
              <a:rPr lang="en-US" sz="2800" b="1" dirty="0"/>
              <a:t>What conclusions might be drawn from this exercise?</a:t>
            </a:r>
          </a:p>
        </p:txBody>
      </p:sp>
    </p:spTree>
    <p:extLst>
      <p:ext uri="{BB962C8B-B14F-4D97-AF65-F5344CB8AC3E}">
        <p14:creationId xmlns:p14="http://schemas.microsoft.com/office/powerpoint/2010/main" val="1111594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A979D4E-AEC1-1F4A-A2E0-CE7204B42CBF}"/>
              </a:ext>
            </a:extLst>
          </p:cNvPr>
          <p:cNvSpPr txBox="1"/>
          <p:nvPr/>
        </p:nvSpPr>
        <p:spPr>
          <a:xfrm>
            <a:off x="699608" y="1921877"/>
            <a:ext cx="7696200" cy="4093428"/>
          </a:xfrm>
          <a:prstGeom prst="rect">
            <a:avLst/>
          </a:prstGeom>
          <a:noFill/>
        </p:spPr>
        <p:txBody>
          <a:bodyPr wrap="square" rtlCol="0" anchor="t">
            <a:spAutoFit/>
          </a:bodyPr>
          <a:lstStyle/>
          <a:p>
            <a:pPr algn="ctr"/>
            <a:endParaRPr lang="en-US" sz="3200" b="1" u="sng" dirty="0"/>
          </a:p>
          <a:p>
            <a:pPr algn="ctr"/>
            <a:r>
              <a:rPr lang="en-US" sz="3200" b="1" u="sng" dirty="0">
                <a:solidFill>
                  <a:srgbClr val="C00000"/>
                </a:solidFill>
              </a:rPr>
              <a:t>Wrap-up</a:t>
            </a:r>
          </a:p>
          <a:p>
            <a:pPr algn="ctr"/>
            <a:endParaRPr lang="en-US" sz="1400" b="1" u="sng" dirty="0"/>
          </a:p>
          <a:p>
            <a:pPr algn="ctr"/>
            <a:r>
              <a:rPr lang="en-US" sz="3200" dirty="0"/>
              <a:t>Questions and comments</a:t>
            </a:r>
            <a:endParaRPr lang="en-US" sz="3200" dirty="0">
              <a:cs typeface="Calibri"/>
            </a:endParaRPr>
          </a:p>
          <a:p>
            <a:endParaRPr lang="en-US" sz="3200" dirty="0"/>
          </a:p>
          <a:p>
            <a:pPr algn="ctr"/>
            <a:r>
              <a:rPr lang="en-US" sz="3200" b="1" dirty="0">
                <a:solidFill>
                  <a:srgbClr val="C00000"/>
                </a:solidFill>
              </a:rPr>
              <a:t>Upcoming Community Planning Meetings</a:t>
            </a:r>
            <a:endParaRPr lang="en-US" dirty="0"/>
          </a:p>
          <a:p>
            <a:pPr algn="ctr"/>
            <a:endParaRPr lang="en-US" sz="1100" b="1" dirty="0">
              <a:solidFill>
                <a:srgbClr val="C00000"/>
              </a:solidFill>
              <a:cs typeface="Calibri"/>
            </a:endParaRPr>
          </a:p>
          <a:p>
            <a:pPr marL="742950" lvl="1" indent="-285750">
              <a:buFont typeface="Arial" panose="020B0604020202020204" pitchFamily="34" charset="0"/>
              <a:buChar char="•"/>
            </a:pPr>
            <a:r>
              <a:rPr lang="en-US" b="1" dirty="0"/>
              <a:t>April 9, 2019 (9:00 –12:00) at the Edge club house</a:t>
            </a:r>
          </a:p>
          <a:p>
            <a:pPr marL="742950" lvl="1" indent="-285750">
              <a:buFont typeface="Arial" panose="020B0604020202020204" pitchFamily="34" charset="0"/>
              <a:buChar char="•"/>
            </a:pPr>
            <a:r>
              <a:rPr lang="en-US" b="1" dirty="0"/>
              <a:t>April 9, 2019 (5:00 – 6:30) at Loveland Library, Gertrude Scott Room</a:t>
            </a:r>
            <a:endParaRPr lang="en-US" dirty="0"/>
          </a:p>
          <a:p>
            <a:pPr marL="742950" lvl="1" indent="-285750">
              <a:buFont typeface="Arial" panose="020B0604020202020204" pitchFamily="34" charset="0"/>
              <a:buChar char="•"/>
            </a:pPr>
            <a:r>
              <a:rPr lang="en-US" b="1" dirty="0"/>
              <a:t>May 14, 2019 (9:00 –12:00) at Grace Community Church</a:t>
            </a:r>
            <a:endParaRPr lang="en-US" dirty="0"/>
          </a:p>
          <a:p>
            <a:pPr marL="742950" lvl="1" indent="-285750">
              <a:buFont typeface="Arial" panose="020B0604020202020204" pitchFamily="34" charset="0"/>
              <a:buChar char="•"/>
            </a:pPr>
            <a:r>
              <a:rPr lang="en-US" b="1" dirty="0"/>
              <a:t>June 11, 2019 (9:00 –12:00) at First Congregational Church</a:t>
            </a:r>
          </a:p>
        </p:txBody>
      </p:sp>
    </p:spTree>
    <p:extLst>
      <p:ext uri="{BB962C8B-B14F-4D97-AF65-F5344CB8AC3E}">
        <p14:creationId xmlns:p14="http://schemas.microsoft.com/office/powerpoint/2010/main" val="1819845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6896E34-EA00-1C41-AF73-88428DE354CB}"/>
              </a:ext>
            </a:extLst>
          </p:cNvPr>
          <p:cNvSpPr txBox="1"/>
          <p:nvPr/>
        </p:nvSpPr>
        <p:spPr>
          <a:xfrm>
            <a:off x="914400" y="1600200"/>
            <a:ext cx="7772400" cy="5032147"/>
          </a:xfrm>
          <a:prstGeom prst="rect">
            <a:avLst/>
          </a:prstGeom>
          <a:noFill/>
        </p:spPr>
        <p:txBody>
          <a:bodyPr wrap="square" rtlCol="0">
            <a:spAutoFit/>
          </a:bodyPr>
          <a:lstStyle/>
          <a:p>
            <a:pPr algn="ctr"/>
            <a:r>
              <a:rPr lang="en-US" sz="3200" b="1" dirty="0"/>
              <a:t>Community Planning Meeting </a:t>
            </a:r>
          </a:p>
          <a:p>
            <a:pPr algn="ctr"/>
            <a:r>
              <a:rPr lang="en-US" sz="2800" b="1" dirty="0">
                <a:solidFill>
                  <a:srgbClr val="C00000"/>
                </a:solidFill>
              </a:rPr>
              <a:t>Agenda</a:t>
            </a:r>
          </a:p>
          <a:p>
            <a:pPr algn="ctr"/>
            <a:endParaRPr lang="en-US" sz="900" b="1" dirty="0"/>
          </a:p>
          <a:p>
            <a:pPr marL="342900" indent="-342900">
              <a:buFont typeface="Arial" panose="020B0604020202020204" pitchFamily="34" charset="0"/>
              <a:buChar char="•"/>
            </a:pPr>
            <a:r>
              <a:rPr lang="en-US" sz="2800" b="1" dirty="0"/>
              <a:t>Welcome and introductions</a:t>
            </a:r>
          </a:p>
          <a:p>
            <a:pPr marL="342900" indent="-342900">
              <a:buFont typeface="Arial" panose="020B0604020202020204" pitchFamily="34" charset="0"/>
              <a:buChar char="•"/>
            </a:pPr>
            <a:r>
              <a:rPr lang="en-US" sz="2800" b="1" dirty="0"/>
              <a:t>Overview of agenda</a:t>
            </a:r>
          </a:p>
          <a:p>
            <a:pPr marL="342900" indent="-342900">
              <a:buFont typeface="Arial" panose="020B0604020202020204" pitchFamily="34" charset="0"/>
              <a:buChar char="•"/>
            </a:pPr>
            <a:r>
              <a:rPr lang="en-US" sz="2800" b="1" dirty="0"/>
              <a:t>Project overview</a:t>
            </a:r>
          </a:p>
          <a:p>
            <a:pPr marL="342900" indent="-342900">
              <a:buFont typeface="Arial" panose="020B0604020202020204" pitchFamily="34" charset="0"/>
              <a:buChar char="•"/>
            </a:pPr>
            <a:r>
              <a:rPr lang="en-US" sz="2800" b="1" dirty="0"/>
              <a:t>Data dashboards</a:t>
            </a:r>
          </a:p>
          <a:p>
            <a:pPr marL="342900" indent="-342900">
              <a:buFont typeface="Arial" panose="020B0604020202020204" pitchFamily="34" charset="0"/>
              <a:buChar char="•"/>
            </a:pPr>
            <a:r>
              <a:rPr lang="en-US" sz="2800" b="1" dirty="0"/>
              <a:t>Practice matrix</a:t>
            </a:r>
          </a:p>
          <a:p>
            <a:pPr marL="342900" indent="-342900">
              <a:buFont typeface="Arial" panose="020B0604020202020204" pitchFamily="34" charset="0"/>
              <a:buChar char="•"/>
            </a:pPr>
            <a:r>
              <a:rPr lang="en-US" sz="2800" b="1" dirty="0"/>
              <a:t>Break</a:t>
            </a:r>
          </a:p>
          <a:p>
            <a:pPr marL="342900" indent="-342900">
              <a:buFont typeface="Arial" panose="020B0604020202020204" pitchFamily="34" charset="0"/>
              <a:buChar char="•"/>
            </a:pPr>
            <a:r>
              <a:rPr lang="en-US" sz="2800" b="1" dirty="0"/>
              <a:t>Assessing Loveland resources</a:t>
            </a:r>
          </a:p>
          <a:p>
            <a:pPr marL="914400" lvl="1" indent="-457200">
              <a:buFont typeface="Wingdings" pitchFamily="2" charset="2"/>
              <a:buChar char="ü"/>
            </a:pPr>
            <a:r>
              <a:rPr lang="en-US" sz="2800" b="1" dirty="0"/>
              <a:t>Group discussion</a:t>
            </a:r>
          </a:p>
          <a:p>
            <a:pPr marL="342900" indent="-342900">
              <a:buFont typeface="Arial" panose="020B0604020202020204" pitchFamily="34" charset="0"/>
              <a:buChar char="•"/>
            </a:pPr>
            <a:r>
              <a:rPr lang="en-US" sz="2800" b="1" dirty="0"/>
              <a:t>Wrap-up</a:t>
            </a:r>
            <a:endParaRPr lang="en-US" sz="900" b="1" dirty="0"/>
          </a:p>
        </p:txBody>
      </p:sp>
    </p:spTree>
    <p:extLst>
      <p:ext uri="{BB962C8B-B14F-4D97-AF65-F5344CB8AC3E}">
        <p14:creationId xmlns:p14="http://schemas.microsoft.com/office/powerpoint/2010/main" val="22795907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043346E5-22DE-8B44-B389-0E6C880E16F2}"/>
              </a:ext>
            </a:extLst>
          </p:cNvPr>
          <p:cNvSpPr txBox="1">
            <a:spLocks/>
          </p:cNvSpPr>
          <p:nvPr/>
        </p:nvSpPr>
        <p:spPr>
          <a:xfrm>
            <a:off x="788593" y="1693276"/>
            <a:ext cx="7315200" cy="5029200"/>
          </a:xfrm>
          <a:prstGeom prst="rect">
            <a:avLst/>
          </a:prstGeom>
        </p:spPr>
        <p:txBody>
          <a:bodyPr>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b="1" u="sng" dirty="0">
                <a:solidFill>
                  <a:srgbClr val="C00000"/>
                </a:solidFill>
              </a:rPr>
              <a:t>Project Team</a:t>
            </a:r>
          </a:p>
          <a:p>
            <a:pPr marL="0" indent="0" algn="ctr">
              <a:buFont typeface="Arial" panose="020B0604020202020204" pitchFamily="34" charset="0"/>
              <a:buNone/>
            </a:pPr>
            <a:endParaRPr lang="en-US" sz="1100" b="1" dirty="0"/>
          </a:p>
          <a:p>
            <a:pPr marL="0" indent="0" algn="ctr">
              <a:buFont typeface="Arial" panose="020B0604020202020204" pitchFamily="34" charset="0"/>
              <a:buNone/>
            </a:pPr>
            <a:r>
              <a:rPr lang="en-US" b="1" dirty="0"/>
              <a:t>Gary Sanford – Project Lead</a:t>
            </a:r>
          </a:p>
          <a:p>
            <a:pPr marL="0" indent="0" algn="ctr">
              <a:buFont typeface="Arial" panose="020B0604020202020204" pitchFamily="34" charset="0"/>
              <a:buNone/>
            </a:pPr>
            <a:r>
              <a:rPr lang="en-US" b="1" dirty="0"/>
              <a:t>Margay </a:t>
            </a:r>
            <a:r>
              <a:rPr lang="en-US" b="1" dirty="0" err="1"/>
              <a:t>Witzdam</a:t>
            </a:r>
            <a:r>
              <a:rPr lang="en-US" b="1" dirty="0"/>
              <a:t> – Research Assistant</a:t>
            </a:r>
          </a:p>
          <a:p>
            <a:pPr marL="0" indent="0" algn="ctr">
              <a:buFont typeface="Arial" panose="020B0604020202020204" pitchFamily="34" charset="0"/>
              <a:buNone/>
            </a:pPr>
            <a:r>
              <a:rPr lang="en-US" b="1" dirty="0"/>
              <a:t>Cullen Dilldine, Tressa </a:t>
            </a:r>
            <a:r>
              <a:rPr lang="en-US" b="1" dirty="0" err="1"/>
              <a:t>Nawyn</a:t>
            </a:r>
            <a:r>
              <a:rPr lang="en-US" b="1" dirty="0"/>
              <a:t> – MSW students</a:t>
            </a:r>
          </a:p>
          <a:p>
            <a:pPr marL="0" indent="0" algn="ctr">
              <a:buFont typeface="Arial" panose="020B0604020202020204" pitchFamily="34" charset="0"/>
              <a:buNone/>
            </a:pPr>
            <a:r>
              <a:rPr lang="en-US" sz="2800" dirty="0"/>
              <a:t>Burnes Center on Poverty and Homelessness</a:t>
            </a:r>
          </a:p>
          <a:p>
            <a:pPr marL="0" indent="0" algn="ctr">
              <a:buFont typeface="Arial" panose="020B0604020202020204" pitchFamily="34" charset="0"/>
              <a:buNone/>
            </a:pPr>
            <a:r>
              <a:rPr lang="en-US" sz="1100" b="1" dirty="0"/>
              <a:t> </a:t>
            </a:r>
          </a:p>
          <a:p>
            <a:pPr marL="0" indent="0" algn="ctr">
              <a:buFont typeface="Arial" panose="020B0604020202020204" pitchFamily="34" charset="0"/>
              <a:buNone/>
            </a:pPr>
            <a:r>
              <a:rPr lang="en-US" b="1" dirty="0"/>
              <a:t>Zoe LeBeau, Katie Symons</a:t>
            </a:r>
          </a:p>
          <a:p>
            <a:pPr marL="0" indent="0" algn="ctr">
              <a:buFont typeface="Arial" panose="020B0604020202020204" pitchFamily="34" charset="0"/>
              <a:buNone/>
            </a:pPr>
            <a:r>
              <a:rPr lang="en-US" sz="2800" dirty="0"/>
              <a:t>LeBeau Development</a:t>
            </a:r>
          </a:p>
          <a:p>
            <a:pPr marL="0" indent="0" algn="ctr">
              <a:buFont typeface="Arial" panose="020B0604020202020204" pitchFamily="34" charset="0"/>
              <a:buNone/>
            </a:pPr>
            <a:endParaRPr lang="en-US" sz="1100" b="1" dirty="0"/>
          </a:p>
          <a:p>
            <a:pPr marL="0" indent="0" algn="ctr">
              <a:buFont typeface="Arial" panose="020B0604020202020204" pitchFamily="34" charset="0"/>
              <a:buNone/>
            </a:pPr>
            <a:r>
              <a:rPr lang="en-US" b="1" dirty="0"/>
              <a:t>Jennifer Lopez</a:t>
            </a:r>
          </a:p>
          <a:p>
            <a:pPr marL="0" indent="0" algn="ctr">
              <a:buFont typeface="Arial" panose="020B0604020202020204" pitchFamily="34" charset="0"/>
              <a:buNone/>
            </a:pPr>
            <a:r>
              <a:rPr lang="en-US" sz="2800" dirty="0"/>
              <a:t>Project Moxie</a:t>
            </a:r>
          </a:p>
          <a:p>
            <a:pPr marL="0" indent="0" algn="ctr">
              <a:buFont typeface="Arial" panose="020B0604020202020204" pitchFamily="34" charset="0"/>
              <a:buNone/>
            </a:pPr>
            <a:endParaRPr lang="en-US" sz="1100" b="1" dirty="0"/>
          </a:p>
          <a:p>
            <a:pPr marL="0" indent="0" algn="ctr">
              <a:buFont typeface="Arial" panose="020B0604020202020204" pitchFamily="34" charset="0"/>
              <a:buNone/>
            </a:pPr>
            <a:r>
              <a:rPr lang="en-US" b="1" dirty="0"/>
              <a:t>Vanessa </a:t>
            </a:r>
            <a:r>
              <a:rPr lang="en-US" b="1" dirty="0" err="1"/>
              <a:t>Fenley</a:t>
            </a:r>
            <a:endParaRPr lang="en-US" b="1" dirty="0"/>
          </a:p>
          <a:p>
            <a:pPr marL="0" indent="0" algn="ctr">
              <a:buFont typeface="Arial" panose="020B0604020202020204" pitchFamily="34" charset="0"/>
              <a:buNone/>
            </a:pPr>
            <a:r>
              <a:rPr lang="en-US" sz="2800" dirty="0"/>
              <a:t>Consultant</a:t>
            </a:r>
            <a:r>
              <a:rPr lang="en-US" sz="3000" dirty="0"/>
              <a:t> </a:t>
            </a:r>
          </a:p>
        </p:txBody>
      </p:sp>
    </p:spTree>
    <p:extLst>
      <p:ext uri="{BB962C8B-B14F-4D97-AF65-F5344CB8AC3E}">
        <p14:creationId xmlns:p14="http://schemas.microsoft.com/office/powerpoint/2010/main" val="1134648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008F6EF9-7A2D-AC4F-895E-B56EA4B8C76C}"/>
              </a:ext>
            </a:extLst>
          </p:cNvPr>
          <p:cNvSpPr txBox="1">
            <a:spLocks/>
          </p:cNvSpPr>
          <p:nvPr/>
        </p:nvSpPr>
        <p:spPr>
          <a:xfrm>
            <a:off x="593746" y="1848873"/>
            <a:ext cx="8305800" cy="5162550"/>
          </a:xfrm>
          <a:prstGeom prst="rect">
            <a:avLst/>
          </a:prstGeom>
        </p:spPr>
        <p:txBody>
          <a:bodyPr anchor="t">
            <a:normAutofit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sz="2800" b="1" u="sng" dirty="0">
                <a:solidFill>
                  <a:srgbClr val="C00000"/>
                </a:solidFill>
              </a:rPr>
              <a:t>PHASE 1</a:t>
            </a:r>
            <a:r>
              <a:rPr lang="en-US" sz="2800" b="1" dirty="0">
                <a:solidFill>
                  <a:srgbClr val="C00000"/>
                </a:solidFill>
              </a:rPr>
              <a:t>: Systems-level evaluation of current efforts</a:t>
            </a:r>
            <a:endParaRPr lang="en-US" sz="900" b="1" dirty="0">
              <a:solidFill>
                <a:srgbClr val="C00000"/>
              </a:solidFill>
            </a:endParaRPr>
          </a:p>
          <a:p>
            <a:r>
              <a:rPr lang="en-US" sz="2400" dirty="0"/>
              <a:t>Collect and synthesize information</a:t>
            </a:r>
          </a:p>
          <a:p>
            <a:r>
              <a:rPr lang="en-US" sz="2400" dirty="0"/>
              <a:t>Gain an understanding of local efforts</a:t>
            </a:r>
          </a:p>
          <a:p>
            <a:r>
              <a:rPr lang="en-US" sz="2400" dirty="0"/>
              <a:t>Gather best practice information</a:t>
            </a:r>
          </a:p>
          <a:p>
            <a:pPr marL="0" indent="0">
              <a:buNone/>
            </a:pPr>
            <a:r>
              <a:rPr lang="en-US" sz="2800" b="1" u="sng" dirty="0">
                <a:solidFill>
                  <a:srgbClr val="C00000"/>
                </a:solidFill>
              </a:rPr>
              <a:t>PHASE 2</a:t>
            </a:r>
            <a:r>
              <a:rPr lang="en-US" sz="2800" b="1" dirty="0">
                <a:solidFill>
                  <a:srgbClr val="C00000"/>
                </a:solidFill>
              </a:rPr>
              <a:t>: Develop an actionable management plan</a:t>
            </a:r>
          </a:p>
          <a:p>
            <a:r>
              <a:rPr lang="en-US" sz="2400" dirty="0"/>
              <a:t>Identify and prioritize objectives within goal areas</a:t>
            </a:r>
          </a:p>
          <a:p>
            <a:r>
              <a:rPr lang="en-US" sz="2400" dirty="0"/>
              <a:t>Determine short-, medium- and long- range tasks</a:t>
            </a:r>
          </a:p>
          <a:p>
            <a:r>
              <a:rPr lang="en-US" sz="2400" dirty="0"/>
              <a:t>Develop task time frames and identify persons responsible within actionable management plan</a:t>
            </a:r>
          </a:p>
          <a:p>
            <a:pPr marL="0" indent="0">
              <a:buNone/>
            </a:pPr>
            <a:r>
              <a:rPr lang="en-US" sz="2800" b="1" u="sng" dirty="0">
                <a:solidFill>
                  <a:srgbClr val="C00000"/>
                </a:solidFill>
              </a:rPr>
              <a:t>PHASE 3</a:t>
            </a:r>
            <a:r>
              <a:rPr lang="en-US" sz="2800" b="1" dirty="0">
                <a:solidFill>
                  <a:srgbClr val="C00000"/>
                </a:solidFill>
              </a:rPr>
              <a:t>: Finalize strategic implementation plan</a:t>
            </a:r>
            <a:endParaRPr lang="en-US" sz="900" b="1" dirty="0">
              <a:solidFill>
                <a:srgbClr val="C00000"/>
              </a:solidFill>
            </a:endParaRPr>
          </a:p>
          <a:p>
            <a:r>
              <a:rPr lang="en-US" sz="2400" dirty="0"/>
              <a:t>Finalize actionable management plan</a:t>
            </a:r>
          </a:p>
          <a:p>
            <a:r>
              <a:rPr lang="en-US" sz="2400" dirty="0"/>
              <a:t>Provide recommendations</a:t>
            </a:r>
            <a:endParaRPr lang="en-US" sz="2400" b="1" dirty="0"/>
          </a:p>
        </p:txBody>
      </p:sp>
    </p:spTree>
    <p:extLst>
      <p:ext uri="{BB962C8B-B14F-4D97-AF65-F5344CB8AC3E}">
        <p14:creationId xmlns:p14="http://schemas.microsoft.com/office/powerpoint/2010/main" val="1341617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32E3EA74-29ED-644E-B0C7-8DC9B6F788BE}"/>
              </a:ext>
            </a:extLst>
          </p:cNvPr>
          <p:cNvSpPr txBox="1">
            <a:spLocks/>
          </p:cNvSpPr>
          <p:nvPr/>
        </p:nvSpPr>
        <p:spPr>
          <a:xfrm>
            <a:off x="381000" y="1828800"/>
            <a:ext cx="8458200" cy="4865913"/>
          </a:xfrm>
          <a:prstGeom prst="rect">
            <a:avLst/>
          </a:prstGeom>
        </p:spPr>
        <p:txBody>
          <a:bodyPr anchor="t">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b="1" u="sng" dirty="0"/>
              <a:t>PROJECT APPROACH</a:t>
            </a:r>
            <a:endParaRPr lang="en-US" dirty="0"/>
          </a:p>
          <a:p>
            <a:pPr marL="0" indent="0" algn="ctr">
              <a:buNone/>
            </a:pPr>
            <a:endParaRPr lang="en-US" sz="900" dirty="0">
              <a:cs typeface="Calibri"/>
            </a:endParaRPr>
          </a:p>
          <a:p>
            <a:pPr marL="0" indent="0">
              <a:buNone/>
            </a:pPr>
            <a:r>
              <a:rPr lang="en-US" dirty="0"/>
              <a:t>- Incorporate a </a:t>
            </a:r>
            <a:r>
              <a:rPr lang="en-US" b="1" i="1" dirty="0">
                <a:solidFill>
                  <a:srgbClr val="C00000"/>
                </a:solidFill>
              </a:rPr>
              <a:t>variety of voices </a:t>
            </a:r>
            <a:r>
              <a:rPr lang="en-US" dirty="0"/>
              <a:t>and participation</a:t>
            </a:r>
            <a:r>
              <a:rPr lang="en-US" i="1" dirty="0"/>
              <a:t> </a:t>
            </a:r>
            <a:endParaRPr lang="en-US">
              <a:cs typeface="Calibri"/>
            </a:endParaRPr>
          </a:p>
          <a:p>
            <a:pPr marL="0" indent="0">
              <a:buNone/>
            </a:pPr>
            <a:r>
              <a:rPr lang="en-US" dirty="0"/>
              <a:t>- Use </a:t>
            </a:r>
            <a:r>
              <a:rPr lang="en-US" b="1" i="1" dirty="0">
                <a:solidFill>
                  <a:srgbClr val="C00000"/>
                </a:solidFill>
              </a:rPr>
              <a:t>data</a:t>
            </a:r>
            <a:r>
              <a:rPr lang="en-US" dirty="0"/>
              <a:t> to drive understanding of current systems and future decision-making</a:t>
            </a:r>
            <a:endParaRPr lang="en-US">
              <a:cs typeface="Calibri"/>
            </a:endParaRPr>
          </a:p>
          <a:p>
            <a:pPr marL="0" indent="0">
              <a:buNone/>
            </a:pPr>
            <a:r>
              <a:rPr lang="en-US" dirty="0"/>
              <a:t>- </a:t>
            </a:r>
            <a:r>
              <a:rPr lang="en-US" b="1" i="1" dirty="0">
                <a:solidFill>
                  <a:srgbClr val="C00000"/>
                </a:solidFill>
              </a:rPr>
              <a:t>Collaborative</a:t>
            </a:r>
            <a:r>
              <a:rPr lang="en-US" dirty="0">
                <a:solidFill>
                  <a:srgbClr val="C00000"/>
                </a:solidFill>
              </a:rPr>
              <a:t> </a:t>
            </a:r>
            <a:r>
              <a:rPr lang="en-US" b="1" i="1" dirty="0">
                <a:solidFill>
                  <a:srgbClr val="C00000"/>
                </a:solidFill>
              </a:rPr>
              <a:t>involvement</a:t>
            </a:r>
            <a:r>
              <a:rPr lang="en-US" dirty="0">
                <a:solidFill>
                  <a:srgbClr val="C00000"/>
                </a:solidFill>
              </a:rPr>
              <a:t> </a:t>
            </a:r>
            <a:r>
              <a:rPr lang="en-US" dirty="0"/>
              <a:t>across sectors and geography</a:t>
            </a:r>
          </a:p>
          <a:p>
            <a:pPr marL="0" indent="0">
              <a:buNone/>
            </a:pPr>
            <a:r>
              <a:rPr lang="en-US" dirty="0"/>
              <a:t>- </a:t>
            </a:r>
            <a:r>
              <a:rPr lang="en-US" b="1" i="1" dirty="0">
                <a:solidFill>
                  <a:srgbClr val="C00000"/>
                </a:solidFill>
              </a:rPr>
              <a:t>Transparency</a:t>
            </a:r>
            <a:r>
              <a:rPr lang="en-US" dirty="0"/>
              <a:t> throughout the process</a:t>
            </a:r>
            <a:endParaRPr lang="en-US">
              <a:cs typeface="Calibri"/>
            </a:endParaRPr>
          </a:p>
          <a:p>
            <a:pPr marL="0" indent="0">
              <a:buNone/>
            </a:pPr>
            <a:r>
              <a:rPr lang="en-US" dirty="0"/>
              <a:t>- </a:t>
            </a:r>
            <a:r>
              <a:rPr lang="en-US" b="1" i="1" dirty="0">
                <a:solidFill>
                  <a:srgbClr val="C00000"/>
                </a:solidFill>
              </a:rPr>
              <a:t>Actionable</a:t>
            </a:r>
            <a:r>
              <a:rPr lang="en-US" dirty="0">
                <a:solidFill>
                  <a:srgbClr val="C00000"/>
                </a:solidFill>
              </a:rPr>
              <a:t> </a:t>
            </a:r>
            <a:r>
              <a:rPr lang="en-US" b="1" i="1" dirty="0">
                <a:solidFill>
                  <a:srgbClr val="C00000"/>
                </a:solidFill>
              </a:rPr>
              <a:t>strategies</a:t>
            </a:r>
            <a:r>
              <a:rPr lang="en-US" dirty="0">
                <a:solidFill>
                  <a:srgbClr val="C00000"/>
                </a:solidFill>
              </a:rPr>
              <a:t> </a:t>
            </a:r>
            <a:r>
              <a:rPr lang="en-US" dirty="0"/>
              <a:t>with measures</a:t>
            </a:r>
            <a:endParaRPr lang="en-US" dirty="0">
              <a:cs typeface="Calibri"/>
            </a:endParaRPr>
          </a:p>
        </p:txBody>
      </p:sp>
    </p:spTree>
    <p:extLst>
      <p:ext uri="{BB962C8B-B14F-4D97-AF65-F5344CB8AC3E}">
        <p14:creationId xmlns:p14="http://schemas.microsoft.com/office/powerpoint/2010/main" val="3827743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E4141F-EC7B-B54D-89DB-61BC7FFBB70B}"/>
              </a:ext>
            </a:extLst>
          </p:cNvPr>
          <p:cNvSpPr/>
          <p:nvPr/>
        </p:nvSpPr>
        <p:spPr>
          <a:xfrm>
            <a:off x="533400" y="1828800"/>
            <a:ext cx="7696200" cy="4770537"/>
          </a:xfrm>
          <a:prstGeom prst="rect">
            <a:avLst/>
          </a:prstGeom>
        </p:spPr>
        <p:txBody>
          <a:bodyPr wrap="square">
            <a:spAutoFit/>
          </a:bodyPr>
          <a:lstStyle/>
          <a:p>
            <a:pPr algn="ctr"/>
            <a:r>
              <a:rPr lang="en-US" sz="2800" b="1" dirty="0"/>
              <a:t>Data dashboards measuring homelessness</a:t>
            </a:r>
          </a:p>
          <a:p>
            <a:endParaRPr lang="en-US" sz="800" dirty="0"/>
          </a:p>
          <a:p>
            <a:r>
              <a:rPr lang="en-US" sz="2000" b="1" i="1" u="sng" dirty="0">
                <a:solidFill>
                  <a:srgbClr val="C00000"/>
                </a:solidFill>
              </a:rPr>
              <a:t>Why are data dashboards important in addressing homelessness?</a:t>
            </a:r>
          </a:p>
          <a:p>
            <a:endParaRPr lang="en-US" sz="1000" dirty="0"/>
          </a:p>
          <a:p>
            <a:pPr marL="285750" indent="-285750">
              <a:buFont typeface="Arial" panose="020B0604020202020204" pitchFamily="34" charset="0"/>
              <a:buChar char="•"/>
            </a:pPr>
            <a:r>
              <a:rPr lang="en-US" sz="2000" dirty="0"/>
              <a:t>Demonstrates </a:t>
            </a:r>
            <a:r>
              <a:rPr lang="en-US" sz="2000" b="1" dirty="0">
                <a:solidFill>
                  <a:srgbClr val="C00000"/>
                </a:solidFill>
              </a:rPr>
              <a:t>need</a:t>
            </a:r>
            <a:r>
              <a:rPr lang="en-US" sz="2000" dirty="0"/>
              <a:t> for service interventions and resources within a community by identifying individuals/families experiencing homelessness</a:t>
            </a:r>
          </a:p>
          <a:p>
            <a:pPr marL="285750" indent="-285750">
              <a:buFont typeface="Arial" panose="020B0604020202020204" pitchFamily="34" charset="0"/>
              <a:buChar char="•"/>
            </a:pPr>
            <a:endParaRPr lang="en-US" sz="800" dirty="0"/>
          </a:p>
          <a:p>
            <a:pPr marL="285750" indent="-285750">
              <a:buFont typeface="Arial" panose="020B0604020202020204" pitchFamily="34" charset="0"/>
              <a:buChar char="•"/>
            </a:pPr>
            <a:r>
              <a:rPr lang="en-US" sz="2000" dirty="0"/>
              <a:t>Data reflects the </a:t>
            </a:r>
            <a:r>
              <a:rPr lang="en-US" sz="2000" b="1" dirty="0">
                <a:solidFill>
                  <a:srgbClr val="C00000"/>
                </a:solidFill>
              </a:rPr>
              <a:t>strengths</a:t>
            </a:r>
            <a:r>
              <a:rPr lang="en-US" sz="2000" dirty="0"/>
              <a:t> and </a:t>
            </a:r>
            <a:r>
              <a:rPr lang="en-US" sz="2000" b="1" dirty="0">
                <a:solidFill>
                  <a:srgbClr val="C00000"/>
                </a:solidFill>
              </a:rPr>
              <a:t>challenges</a:t>
            </a:r>
            <a:r>
              <a:rPr lang="en-US" sz="2000" dirty="0"/>
              <a:t> of local programs</a:t>
            </a:r>
          </a:p>
          <a:p>
            <a:pPr marL="285750" indent="-285750">
              <a:buFont typeface="Arial" panose="020B0604020202020204" pitchFamily="34" charset="0"/>
              <a:buChar char="•"/>
            </a:pPr>
            <a:endParaRPr lang="en-US" sz="800" dirty="0"/>
          </a:p>
          <a:p>
            <a:pPr marL="285750" indent="-285750">
              <a:buFont typeface="Arial" panose="020B0604020202020204" pitchFamily="34" charset="0"/>
              <a:buChar char="•"/>
            </a:pPr>
            <a:r>
              <a:rPr lang="en-US" sz="2000" dirty="0"/>
              <a:t>Contributes to efforts to secure </a:t>
            </a:r>
            <a:r>
              <a:rPr lang="en-US" sz="2000" b="1" dirty="0">
                <a:solidFill>
                  <a:srgbClr val="C00000"/>
                </a:solidFill>
              </a:rPr>
              <a:t>additional resources </a:t>
            </a:r>
            <a:r>
              <a:rPr lang="en-US" sz="2000" dirty="0"/>
              <a:t>because of the ability to evaluate and demonstrate program effectiveness</a:t>
            </a:r>
          </a:p>
          <a:p>
            <a:pPr marL="285750" indent="-285750">
              <a:buFont typeface="Arial" panose="020B0604020202020204" pitchFamily="34" charset="0"/>
              <a:buChar char="•"/>
            </a:pPr>
            <a:endParaRPr lang="en-US" sz="800" dirty="0"/>
          </a:p>
          <a:p>
            <a:pPr marL="285750" indent="-285750">
              <a:buFont typeface="Arial" panose="020B0604020202020204" pitchFamily="34" charset="0"/>
              <a:buChar char="•"/>
            </a:pPr>
            <a:r>
              <a:rPr lang="en-US" sz="2000" dirty="0"/>
              <a:t>Investors and citizens can see how investments are making an </a:t>
            </a:r>
            <a:r>
              <a:rPr lang="en-US" sz="2000" b="1" dirty="0">
                <a:solidFill>
                  <a:srgbClr val="C00000"/>
                </a:solidFill>
              </a:rPr>
              <a:t>impact</a:t>
            </a:r>
            <a:r>
              <a:rPr lang="en-US" sz="2000" dirty="0"/>
              <a:t> </a:t>
            </a:r>
          </a:p>
          <a:p>
            <a:pPr algn="ctr"/>
            <a:endParaRPr lang="en-US" sz="1400" b="1" dirty="0"/>
          </a:p>
          <a:p>
            <a:pPr algn="ctr"/>
            <a:r>
              <a:rPr lang="en-US" sz="2000" b="1" i="1" dirty="0"/>
              <a:t>“Insights from data can be used for more than funding; the data can help agencies focus resources or improve clients’ services to be more effective and cost-efficient.” </a:t>
            </a:r>
            <a:r>
              <a:rPr lang="en-US" sz="2000" b="1" dirty="0"/>
              <a:t>(Schwartz, 2017)</a:t>
            </a:r>
          </a:p>
        </p:txBody>
      </p:sp>
    </p:spTree>
    <p:extLst>
      <p:ext uri="{BB962C8B-B14F-4D97-AF65-F5344CB8AC3E}">
        <p14:creationId xmlns:p14="http://schemas.microsoft.com/office/powerpoint/2010/main" val="1276626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E283BE37-E8E7-774D-95D8-0C8F982BF7EA}"/>
              </a:ext>
            </a:extLst>
          </p:cNvPr>
          <p:cNvSpPr txBox="1">
            <a:spLocks/>
          </p:cNvSpPr>
          <p:nvPr/>
        </p:nvSpPr>
        <p:spPr>
          <a:xfrm>
            <a:off x="610111" y="2451258"/>
            <a:ext cx="7936562" cy="3995569"/>
          </a:xfrm>
          <a:prstGeom prst="rect">
            <a:avLst/>
          </a:prstGeom>
        </p:spPr>
        <p:txBody>
          <a:bodyPr anchor="t"/>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endParaRPr lang="en-US" sz="2000" dirty="0">
              <a:cs typeface="Calibri"/>
            </a:endParaRPr>
          </a:p>
          <a:p>
            <a:pPr marL="0" indent="0" algn="ctr">
              <a:buNone/>
            </a:pPr>
            <a:r>
              <a:rPr lang="en-US" sz="2000" dirty="0">
                <a:cs typeface="Calibri"/>
                <a:hlinkClick r:id="rId3"/>
              </a:rPr>
              <a:t>http://www.homeward2020.org/data-dashboard/</a:t>
            </a:r>
            <a:endParaRPr lang="en-US" sz="2000">
              <a:cs typeface="Calibri"/>
            </a:endParaRPr>
          </a:p>
          <a:p>
            <a:pPr marL="0" indent="0" algn="ctr">
              <a:buNone/>
            </a:pPr>
            <a:endParaRPr lang="en-US" sz="2400" dirty="0">
              <a:cs typeface="Calibri"/>
            </a:endParaRPr>
          </a:p>
          <a:p>
            <a:pPr marL="0" indent="0" algn="ctr">
              <a:buFont typeface="Arial" panose="020B0604020202020204" pitchFamily="34" charset="0"/>
              <a:buNone/>
            </a:pPr>
            <a:r>
              <a:rPr lang="en-US" sz="2000" dirty="0">
                <a:hlinkClick r:id="rId4"/>
              </a:rPr>
              <a:t>https://bouldercolorado.gov/homelessness/homelessness-dashboard</a:t>
            </a:r>
            <a:r>
              <a:rPr lang="en-US" sz="2000" dirty="0">
                <a:hlinkClick r:id="" action="ppaction://noaction"/>
              </a:rPr>
              <a:t> </a:t>
            </a:r>
            <a:endParaRPr lang="en-US" sz="2000" dirty="0">
              <a:cs typeface="Calibri"/>
            </a:endParaRPr>
          </a:p>
          <a:p>
            <a:pPr marL="0" indent="0" algn="ctr">
              <a:buFont typeface="Arial" panose="020B0604020202020204" pitchFamily="34" charset="0"/>
              <a:buNone/>
            </a:pPr>
            <a:endParaRPr lang="en-US" sz="2000" dirty="0">
              <a:cs typeface="Calibri"/>
            </a:endParaRPr>
          </a:p>
          <a:p>
            <a:pPr marL="0" indent="0" algn="ctr">
              <a:buFont typeface="Arial" panose="020B0604020202020204" pitchFamily="34" charset="0"/>
              <a:buNone/>
            </a:pPr>
            <a:r>
              <a:rPr lang="en-US" sz="2000" dirty="0">
                <a:hlinkClick r:id="rId5"/>
              </a:rPr>
              <a:t>https://dashboards.ashevillenc.gov/homelessness</a:t>
            </a:r>
            <a:r>
              <a:rPr lang="en-US" sz="2000" dirty="0">
                <a:hlinkClick r:id="" action="ppaction://noaction"/>
              </a:rPr>
              <a:t> </a:t>
            </a:r>
            <a:endParaRPr lang="en-US" sz="2000" dirty="0">
              <a:cs typeface="Calibri"/>
            </a:endParaRPr>
          </a:p>
          <a:p>
            <a:pPr marL="0" indent="0" algn="ctr">
              <a:buNone/>
            </a:pPr>
            <a:endParaRPr lang="en-US" sz="2000" dirty="0"/>
          </a:p>
          <a:p>
            <a:pPr marL="0" indent="0" algn="ctr">
              <a:buFont typeface="Arial" panose="020B0604020202020204" pitchFamily="34" charset="0"/>
              <a:buNone/>
            </a:pPr>
            <a:r>
              <a:rPr lang="en-US" sz="2000" dirty="0">
                <a:hlinkClick r:id="rId6"/>
              </a:rPr>
              <a:t>http://knoxhmis.sworpswebapp.sworps.utk.edu/dashboard/</a:t>
            </a:r>
            <a:r>
              <a:rPr lang="en-US" sz="2000" dirty="0"/>
              <a:t>  </a:t>
            </a:r>
          </a:p>
        </p:txBody>
      </p:sp>
      <p:sp>
        <p:nvSpPr>
          <p:cNvPr id="3" name="TextBox 2">
            <a:extLst>
              <a:ext uri="{FF2B5EF4-FFF2-40B4-BE49-F238E27FC236}">
                <a16:creationId xmlns:a16="http://schemas.microsoft.com/office/drawing/2014/main" id="{D7C4C640-4BB0-0140-9329-D9848C4F4204}"/>
              </a:ext>
            </a:extLst>
          </p:cNvPr>
          <p:cNvSpPr txBox="1"/>
          <p:nvPr/>
        </p:nvSpPr>
        <p:spPr>
          <a:xfrm>
            <a:off x="310189" y="1971766"/>
            <a:ext cx="8520575" cy="538562"/>
          </a:xfrm>
          <a:prstGeom prst="rect">
            <a:avLst/>
          </a:prstGeom>
          <a:noFill/>
        </p:spPr>
        <p:txBody>
          <a:bodyPr wrap="square" rtlCol="0" anchor="t">
            <a:spAutoFit/>
          </a:bodyPr>
          <a:lstStyle/>
          <a:p>
            <a:pPr algn="ctr"/>
            <a:r>
              <a:rPr lang="en-US" sz="2800" b="1" dirty="0"/>
              <a:t>Examples of data dashboards assessing homelessness</a:t>
            </a:r>
            <a:endParaRPr lang="en-US" sz="2800" b="1">
              <a:cs typeface="Calibri"/>
            </a:endParaRPr>
          </a:p>
        </p:txBody>
      </p:sp>
    </p:spTree>
    <p:extLst>
      <p:ext uri="{BB962C8B-B14F-4D97-AF65-F5344CB8AC3E}">
        <p14:creationId xmlns:p14="http://schemas.microsoft.com/office/powerpoint/2010/main" val="2805516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534D6DE-3A56-49D5-8A2B-F68EB429F102}"/>
              </a:ext>
            </a:extLst>
          </p:cNvPr>
          <p:cNvSpPr txBox="1"/>
          <p:nvPr/>
        </p:nvSpPr>
        <p:spPr>
          <a:xfrm>
            <a:off x="561528" y="1873293"/>
            <a:ext cx="7982589" cy="4493538"/>
          </a:xfrm>
          <a:prstGeom prst="rect">
            <a:avLst/>
          </a:prstGeom>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800" b="1" dirty="0"/>
              <a:t>Emerging practices</a:t>
            </a:r>
            <a:endParaRPr lang="en-US" sz="2800" b="1" dirty="0">
              <a:cs typeface="Calibri"/>
            </a:endParaRPr>
          </a:p>
          <a:p>
            <a:endParaRPr lang="en-US" b="1" dirty="0">
              <a:cs typeface="Calibri"/>
            </a:endParaRPr>
          </a:p>
          <a:p>
            <a:pPr algn="just"/>
            <a:r>
              <a:rPr lang="en-US" sz="2400" dirty="0">
                <a:cs typeface="Calibri"/>
              </a:rPr>
              <a:t>Emerging practices are </a:t>
            </a:r>
            <a:r>
              <a:rPr lang="en-US" sz="2400" dirty="0">
                <a:solidFill>
                  <a:srgbClr val="C00000"/>
                </a:solidFill>
                <a:cs typeface="Calibri"/>
              </a:rPr>
              <a:t>interventions </a:t>
            </a:r>
            <a:r>
              <a:rPr lang="en-US" sz="2400" dirty="0">
                <a:cs typeface="Calibri"/>
              </a:rPr>
              <a:t>that are </a:t>
            </a:r>
            <a:r>
              <a:rPr lang="en-US" sz="2400" dirty="0">
                <a:solidFill>
                  <a:srgbClr val="C00000"/>
                </a:solidFill>
                <a:cs typeface="Calibri"/>
              </a:rPr>
              <a:t>new, innovative,</a:t>
            </a:r>
            <a:r>
              <a:rPr lang="en-US" sz="2400" dirty="0">
                <a:cs typeface="Calibri"/>
              </a:rPr>
              <a:t> and which hold promise based on some level of evidence of </a:t>
            </a:r>
            <a:r>
              <a:rPr lang="en-US" sz="2400" dirty="0">
                <a:solidFill>
                  <a:srgbClr val="C00000"/>
                </a:solidFill>
                <a:cs typeface="Calibri"/>
              </a:rPr>
              <a:t>effectiveness </a:t>
            </a:r>
            <a:r>
              <a:rPr lang="en-US" sz="2400" dirty="0">
                <a:cs typeface="Calibri"/>
              </a:rPr>
              <a:t>or </a:t>
            </a:r>
            <a:r>
              <a:rPr lang="en-US" sz="2400" dirty="0">
                <a:solidFill>
                  <a:srgbClr val="C00000"/>
                </a:solidFill>
                <a:cs typeface="Calibri"/>
              </a:rPr>
              <a:t>change </a:t>
            </a:r>
            <a:r>
              <a:rPr lang="en-US" sz="2400" dirty="0">
                <a:cs typeface="Calibri"/>
              </a:rPr>
              <a:t>that is not research-based and/or sufficient to be deemed a 'promising' or 'best' practice.</a:t>
            </a:r>
            <a:endParaRPr lang="en-US" dirty="0">
              <a:cs typeface="Calibri"/>
            </a:endParaRPr>
          </a:p>
          <a:p>
            <a:pPr algn="just"/>
            <a:endParaRPr lang="en-US" sz="2400" dirty="0">
              <a:cs typeface="Calibri"/>
            </a:endParaRPr>
          </a:p>
          <a:p>
            <a:pPr algn="just"/>
            <a:r>
              <a:rPr lang="en-US" sz="2400" dirty="0">
                <a:cs typeface="Calibri"/>
              </a:rPr>
              <a:t>In some cases this is because an intervention is new and there has not been sufficient time to generate convincing results. Nevertheless, information about such interventions is important because it highlights innovation and emerging practices worthy of more rigorous research</a:t>
            </a:r>
            <a:endParaRPr lang="en-US" dirty="0">
              <a:cs typeface="Calibri"/>
            </a:endParaRPr>
          </a:p>
        </p:txBody>
      </p:sp>
    </p:spTree>
    <p:extLst>
      <p:ext uri="{BB962C8B-B14F-4D97-AF65-F5344CB8AC3E}">
        <p14:creationId xmlns:p14="http://schemas.microsoft.com/office/powerpoint/2010/main" val="1948240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4603DB-02A4-374D-A6CD-D921AE2BEE1C}"/>
              </a:ext>
            </a:extLst>
          </p:cNvPr>
          <p:cNvSpPr txBox="1"/>
          <p:nvPr/>
        </p:nvSpPr>
        <p:spPr>
          <a:xfrm>
            <a:off x="223486" y="1629351"/>
            <a:ext cx="8780531" cy="954107"/>
          </a:xfrm>
          <a:prstGeom prst="rect">
            <a:avLst/>
          </a:prstGeom>
          <a:noFill/>
        </p:spPr>
        <p:txBody>
          <a:bodyPr wrap="square" rtlCol="0" anchor="t">
            <a:spAutoFit/>
          </a:bodyPr>
          <a:lstStyle/>
          <a:p>
            <a:pPr algn="ctr"/>
            <a:r>
              <a:rPr lang="en-US" sz="2800" b="1" dirty="0"/>
              <a:t>Researching emerging practices in </a:t>
            </a:r>
            <a:endParaRPr lang="en-US" sz="2800">
              <a:cs typeface="Calibri"/>
            </a:endParaRPr>
          </a:p>
          <a:p>
            <a:pPr algn="ctr"/>
            <a:r>
              <a:rPr lang="en-US" sz="2800" b="1" dirty="0"/>
              <a:t>similarly sized communities</a:t>
            </a:r>
            <a:endParaRPr lang="en-US" sz="2800" dirty="0">
              <a:cs typeface="Calibri"/>
            </a:endParaRPr>
          </a:p>
        </p:txBody>
      </p:sp>
      <p:sp>
        <p:nvSpPr>
          <p:cNvPr id="3" name="TextBox 2">
            <a:extLst>
              <a:ext uri="{FF2B5EF4-FFF2-40B4-BE49-F238E27FC236}">
                <a16:creationId xmlns:a16="http://schemas.microsoft.com/office/drawing/2014/main" id="{4617F117-080F-B44F-B4A1-7206C63F5C87}"/>
              </a:ext>
            </a:extLst>
          </p:cNvPr>
          <p:cNvSpPr txBox="1"/>
          <p:nvPr/>
        </p:nvSpPr>
        <p:spPr>
          <a:xfrm>
            <a:off x="349909" y="2591312"/>
            <a:ext cx="8542989" cy="3600986"/>
          </a:xfrm>
          <a:prstGeom prst="rect">
            <a:avLst/>
          </a:prstGeom>
          <a:noFill/>
        </p:spPr>
        <p:txBody>
          <a:bodyPr wrap="square" rtlCol="0" anchor="t">
            <a:spAutoFit/>
          </a:bodyPr>
          <a:lstStyle/>
          <a:p>
            <a:pPr algn="ctr"/>
            <a:r>
              <a:rPr lang="en-US" sz="2800" u="sng" dirty="0">
                <a:solidFill>
                  <a:srgbClr val="C00000"/>
                </a:solidFill>
              </a:rPr>
              <a:t>Categories of emerging practices / interventions addressing homelessness</a:t>
            </a:r>
          </a:p>
          <a:p>
            <a:pPr algn="ctr"/>
            <a:endParaRPr lang="en-US" sz="2800" u="sng" dirty="0"/>
          </a:p>
          <a:p>
            <a:pPr marL="285750" indent="-285750">
              <a:buFont typeface="Arial" panose="020B0604020202020204" pitchFamily="34" charset="0"/>
              <a:buChar char="•"/>
            </a:pPr>
            <a:r>
              <a:rPr lang="en-US" sz="2400" dirty="0"/>
              <a:t>Populations served</a:t>
            </a:r>
            <a:endParaRPr lang="en-US" sz="2400" dirty="0">
              <a:cs typeface="Calibri"/>
            </a:endParaRPr>
          </a:p>
          <a:p>
            <a:pPr marL="285750" indent="-285750">
              <a:buFont typeface="Arial" panose="020B0604020202020204" pitchFamily="34" charset="0"/>
              <a:buChar char="•"/>
            </a:pPr>
            <a:r>
              <a:rPr lang="en-US" sz="2400" dirty="0"/>
              <a:t>Services for those experiencing homelessness</a:t>
            </a:r>
          </a:p>
          <a:p>
            <a:pPr marL="285750" indent="-285750">
              <a:buFont typeface="Arial" panose="020B0604020202020204" pitchFamily="34" charset="0"/>
              <a:buChar char="•"/>
            </a:pPr>
            <a:r>
              <a:rPr lang="en-US" sz="2400" dirty="0"/>
              <a:t>Housing continuum</a:t>
            </a:r>
          </a:p>
          <a:p>
            <a:pPr marL="285750" indent="-285750">
              <a:buFont typeface="Arial" panose="020B0604020202020204" pitchFamily="34" charset="0"/>
              <a:buChar char="•"/>
            </a:pPr>
            <a:r>
              <a:rPr lang="en-US" sz="2400" dirty="0"/>
              <a:t>Collaborations addressing homelessness</a:t>
            </a:r>
            <a:endParaRPr lang="en-US" sz="2400" dirty="0">
              <a:cs typeface="Calibri"/>
            </a:endParaRPr>
          </a:p>
          <a:p>
            <a:pPr marL="285750" indent="-285750">
              <a:buFont typeface="Arial" panose="020B0604020202020204" pitchFamily="34" charset="0"/>
              <a:buChar char="•"/>
            </a:pPr>
            <a:r>
              <a:rPr lang="en-US" sz="2400" dirty="0"/>
              <a:t>Coordinated entry</a:t>
            </a:r>
          </a:p>
          <a:p>
            <a:pPr marL="285750" indent="-285750">
              <a:buFont typeface="Arial" panose="020B0604020202020204" pitchFamily="34" charset="0"/>
              <a:buChar char="•"/>
            </a:pPr>
            <a:r>
              <a:rPr lang="en-US" sz="2400" dirty="0"/>
              <a:t>Community education</a:t>
            </a:r>
          </a:p>
        </p:txBody>
      </p:sp>
    </p:spTree>
    <p:extLst>
      <p:ext uri="{BB962C8B-B14F-4D97-AF65-F5344CB8AC3E}">
        <p14:creationId xmlns:p14="http://schemas.microsoft.com/office/powerpoint/2010/main" val="2378298285"/>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2491</TotalTime>
  <Words>820</Words>
  <Application>Microsoft Macintosh PowerPoint</Application>
  <PresentationFormat>On-screen Show (4:3)</PresentationFormat>
  <Paragraphs>195</Paragraphs>
  <Slides>17</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Segoe UI</vt:lpstr>
      <vt:lpstr>Wingdings</vt:lpstr>
      <vt:lpstr>1_Office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temp</dc:creator>
  <cp:lastModifiedBy>Gary Sanford</cp:lastModifiedBy>
  <cp:revision>509</cp:revision>
  <cp:lastPrinted>2019-02-12T01:15:01Z</cp:lastPrinted>
  <dcterms:created xsi:type="dcterms:W3CDTF">2014-07-28T17:39:16Z</dcterms:created>
  <dcterms:modified xsi:type="dcterms:W3CDTF">2019-03-18T16:08:47Z</dcterms:modified>
</cp:coreProperties>
</file>