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1.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3" r:id="rId2"/>
  </p:sldMasterIdLst>
  <p:notesMasterIdLst>
    <p:notesMasterId r:id="rId30"/>
  </p:notesMasterIdLst>
  <p:sldIdLst>
    <p:sldId id="256" r:id="rId3"/>
    <p:sldId id="300" r:id="rId4"/>
    <p:sldId id="272" r:id="rId5"/>
    <p:sldId id="273" r:id="rId6"/>
    <p:sldId id="274" r:id="rId7"/>
    <p:sldId id="275" r:id="rId8"/>
    <p:sldId id="276" r:id="rId9"/>
    <p:sldId id="295" r:id="rId10"/>
    <p:sldId id="279" r:id="rId11"/>
    <p:sldId id="280" r:id="rId12"/>
    <p:sldId id="281" r:id="rId13"/>
    <p:sldId id="282" r:id="rId14"/>
    <p:sldId id="283" r:id="rId15"/>
    <p:sldId id="284" r:id="rId16"/>
    <p:sldId id="285" r:id="rId17"/>
    <p:sldId id="286" r:id="rId18"/>
    <p:sldId id="287" r:id="rId19"/>
    <p:sldId id="303" r:id="rId20"/>
    <p:sldId id="290" r:id="rId21"/>
    <p:sldId id="291" r:id="rId22"/>
    <p:sldId id="292" r:id="rId23"/>
    <p:sldId id="293" r:id="rId24"/>
    <p:sldId id="296" r:id="rId25"/>
    <p:sldId id="297" r:id="rId26"/>
    <p:sldId id="298" r:id="rId27"/>
    <p:sldId id="299" r:id="rId28"/>
    <p:sldId id="301"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53"/>
    <p:restoredTop sz="92969"/>
  </p:normalViewPr>
  <p:slideViewPr>
    <p:cSldViewPr>
      <p:cViewPr varScale="1">
        <p:scale>
          <a:sx n="103" d="100"/>
          <a:sy n="103" d="100"/>
        </p:scale>
        <p:origin x="1296"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C0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delete val="1"/>
          </c:dLbls>
          <c:cat>
            <c:strRef>
              <c:f>Graphs2!$I$91:$I$94</c:f>
              <c:strCache>
                <c:ptCount val="4"/>
                <c:pt idx="0">
                  <c:v>Service Provider Data</c:v>
                </c:pt>
                <c:pt idx="1">
                  <c:v>Colleagues and Neighbors</c:v>
                </c:pt>
                <c:pt idx="2">
                  <c:v>Media</c:v>
                </c:pt>
                <c:pt idx="3">
                  <c:v>Personal Experience</c:v>
                </c:pt>
              </c:strCache>
            </c:strRef>
          </c:cat>
          <c:val>
            <c:numRef>
              <c:f>Graphs2!$J$91:$J$94</c:f>
              <c:numCache>
                <c:formatCode>General</c:formatCode>
                <c:ptCount val="4"/>
                <c:pt idx="0">
                  <c:v>3</c:v>
                </c:pt>
                <c:pt idx="1">
                  <c:v>6</c:v>
                </c:pt>
                <c:pt idx="2">
                  <c:v>0</c:v>
                </c:pt>
                <c:pt idx="3">
                  <c:v>12</c:v>
                </c:pt>
              </c:numCache>
            </c:numRef>
          </c:val>
          <c:extLst>
            <c:ext xmlns:c16="http://schemas.microsoft.com/office/drawing/2014/chart" uri="{C3380CC4-5D6E-409C-BE32-E72D297353CC}">
              <c16:uniqueId val="{00000000-17E1-4548-B3F5-4E03BAB99EB9}"/>
            </c:ext>
          </c:extLst>
        </c:ser>
        <c:dLbls>
          <c:showLegendKey val="0"/>
          <c:showVal val="1"/>
          <c:showCatName val="0"/>
          <c:showSerName val="0"/>
          <c:showPercent val="0"/>
          <c:showBubbleSize val="0"/>
        </c:dLbls>
        <c:gapWidth val="219"/>
        <c:overlap val="-27"/>
        <c:axId val="699872288"/>
        <c:axId val="699863432"/>
      </c:barChart>
      <c:lineChart>
        <c:grouping val="standard"/>
        <c:varyColors val="0"/>
        <c:ser>
          <c:idx val="1"/>
          <c:order val="1"/>
          <c:spPr>
            <a:ln w="34925" cap="rnd">
              <a:solidFill>
                <a:schemeClr val="tx1"/>
              </a:solidFill>
              <a:round/>
            </a:ln>
            <a:effectLst>
              <a:outerShdw blurRad="40000" dist="23000" dir="5400000" rotWithShape="0">
                <a:srgbClr val="000000">
                  <a:alpha val="35000"/>
                </a:srgbClr>
              </a:outerShdw>
            </a:effectLst>
          </c:spPr>
          <c:marker>
            <c:symbol val="none"/>
          </c:marker>
          <c:dLbls>
            <c:dLbl>
              <c:idx val="0"/>
              <c:layout>
                <c:manualLayout>
                  <c:x val="-9.1666666666666688E-2"/>
                  <c:y val="-4.62962962962962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7E1-4548-B3F5-4E03BAB99EB9}"/>
                </c:ext>
              </c:extLst>
            </c:dLbl>
            <c:dLbl>
              <c:idx val="1"/>
              <c:layout>
                <c:manualLayout>
                  <c:x val="-5.8333333333333383E-2"/>
                  <c:y val="-6.018518518518518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7E1-4548-B3F5-4E03BAB99EB9}"/>
                </c:ext>
              </c:extLst>
            </c:dLbl>
            <c:dLbl>
              <c:idx val="2"/>
              <c:layout>
                <c:manualLayout>
                  <c:x val="-5.5555555555555552E-2"/>
                  <c:y val="-0.1203703703703704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7E1-4548-B3F5-4E03BAB99EB9}"/>
                </c:ext>
              </c:extLst>
            </c:dLbl>
            <c:dLbl>
              <c:idx val="3"/>
              <c:layout>
                <c:manualLayout>
                  <c:x val="-5.833333333333323E-2"/>
                  <c:y val="-2.314814814814814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7E1-4548-B3F5-4E03BAB99EB9}"/>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Graphs2!$I$91:$I$94</c:f>
              <c:strCache>
                <c:ptCount val="4"/>
                <c:pt idx="0">
                  <c:v>Service Provider Data</c:v>
                </c:pt>
                <c:pt idx="1">
                  <c:v>Colleagues and Neighbors</c:v>
                </c:pt>
                <c:pt idx="2">
                  <c:v>Media</c:v>
                </c:pt>
                <c:pt idx="3">
                  <c:v>Personal Experience</c:v>
                </c:pt>
              </c:strCache>
            </c:strRef>
          </c:cat>
          <c:val>
            <c:numRef>
              <c:f>Graphs2!$K$91:$K$94</c:f>
              <c:numCache>
                <c:formatCode>0.0%</c:formatCode>
                <c:ptCount val="4"/>
                <c:pt idx="0">
                  <c:v>0.21428571428571427</c:v>
                </c:pt>
                <c:pt idx="1">
                  <c:v>0.42857142857142855</c:v>
                </c:pt>
                <c:pt idx="2">
                  <c:v>0</c:v>
                </c:pt>
                <c:pt idx="3">
                  <c:v>0.8571428571428571</c:v>
                </c:pt>
              </c:numCache>
            </c:numRef>
          </c:val>
          <c:smooth val="0"/>
          <c:extLst>
            <c:ext xmlns:c16="http://schemas.microsoft.com/office/drawing/2014/chart" uri="{C3380CC4-5D6E-409C-BE32-E72D297353CC}">
              <c16:uniqueId val="{00000005-17E1-4548-B3F5-4E03BAB99EB9}"/>
            </c:ext>
          </c:extLst>
        </c:ser>
        <c:dLbls>
          <c:showLegendKey val="0"/>
          <c:showVal val="1"/>
          <c:showCatName val="0"/>
          <c:showSerName val="0"/>
          <c:showPercent val="0"/>
          <c:showBubbleSize val="0"/>
        </c:dLbls>
        <c:marker val="1"/>
        <c:smooth val="0"/>
        <c:axId val="699865072"/>
        <c:axId val="699869992"/>
      </c:lineChart>
      <c:catAx>
        <c:axId val="699872288"/>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699863432"/>
        <c:crosses val="autoZero"/>
        <c:auto val="1"/>
        <c:lblAlgn val="ctr"/>
        <c:lblOffset val="100"/>
        <c:noMultiLvlLbl val="0"/>
      </c:catAx>
      <c:valAx>
        <c:axId val="699863432"/>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699872288"/>
        <c:crosses val="autoZero"/>
        <c:crossBetween val="between"/>
      </c:valAx>
      <c:valAx>
        <c:axId val="699869992"/>
        <c:scaling>
          <c:orientation val="minMax"/>
        </c:scaling>
        <c:delete val="0"/>
        <c:axPos val="r"/>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699865072"/>
        <c:crosses val="max"/>
        <c:crossBetween val="between"/>
      </c:valAx>
      <c:catAx>
        <c:axId val="699865072"/>
        <c:scaling>
          <c:orientation val="minMax"/>
        </c:scaling>
        <c:delete val="1"/>
        <c:axPos val="b"/>
        <c:numFmt formatCode="General" sourceLinked="1"/>
        <c:majorTickMark val="none"/>
        <c:minorTickMark val="none"/>
        <c:tickLblPos val="nextTo"/>
        <c:crossAx val="699869992"/>
        <c:crosses val="autoZero"/>
        <c:auto val="1"/>
        <c:lblAlgn val="ctr"/>
        <c:lblOffset val="100"/>
        <c:noMultiLvlLbl val="0"/>
      </c:catAx>
      <c:spPr>
        <a:noFill/>
        <a:ln>
          <a:noFill/>
        </a:ln>
        <a:effectLst/>
      </c:spPr>
    </c:plotArea>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dirty="0"/>
              <a:t>Systems </a:t>
            </a:r>
            <a:r>
              <a:rPr lang="en-US" dirty="0">
                <a:solidFill>
                  <a:schemeClr val="bg1"/>
                </a:solidFill>
              </a:rPr>
              <a:t>highly</a:t>
            </a:r>
            <a:r>
              <a:rPr lang="en-US" dirty="0"/>
              <a:t> impacted by those </a:t>
            </a:r>
          </a:p>
          <a:p>
            <a:pPr>
              <a:defRPr/>
            </a:pPr>
            <a:r>
              <a:rPr lang="en-US" dirty="0"/>
              <a:t>experiencing homelessness</a:t>
            </a:r>
          </a:p>
        </c:rich>
      </c:tx>
      <c:overlay val="0"/>
      <c:spPr>
        <a:noFill/>
        <a:ln>
          <a:noFill/>
        </a:ln>
        <a:effectLst/>
      </c:spPr>
      <c:txPr>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barChart>
        <c:barDir val="col"/>
        <c:grouping val="clustered"/>
        <c:varyColors val="0"/>
        <c:ser>
          <c:idx val="0"/>
          <c:order val="0"/>
          <c:spPr>
            <a:solidFill>
              <a:srgbClr val="C0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delete val="1"/>
          </c:dLbls>
          <c:cat>
            <c:strRef>
              <c:f>Graphs2!$I$4:$I$14</c:f>
              <c:strCache>
                <c:ptCount val="11"/>
                <c:pt idx="0">
                  <c:v>Healthcare and Hospitals</c:v>
                </c:pt>
                <c:pt idx="1">
                  <c:v>Jail</c:v>
                </c:pt>
                <c:pt idx="2">
                  <c:v>Court</c:v>
                </c:pt>
                <c:pt idx="3">
                  <c:v>Human Services</c:v>
                </c:pt>
                <c:pt idx="4">
                  <c:v>Police, EMT, and Fire</c:v>
                </c:pt>
                <c:pt idx="5">
                  <c:v>Crime Rate</c:v>
                </c:pt>
                <c:pt idx="6">
                  <c:v>Business Districts</c:v>
                </c:pt>
                <c:pt idx="7">
                  <c:v>Neighborhoods</c:v>
                </c:pt>
                <c:pt idx="8">
                  <c:v>Public Parks &amp; Community Centers</c:v>
                </c:pt>
                <c:pt idx="9">
                  <c:v>Libraries</c:v>
                </c:pt>
                <c:pt idx="10">
                  <c:v>Public Transportation </c:v>
                </c:pt>
              </c:strCache>
            </c:strRef>
          </c:cat>
          <c:val>
            <c:numRef>
              <c:f>Graphs2!$J$4:$J$14</c:f>
              <c:numCache>
                <c:formatCode>General</c:formatCode>
                <c:ptCount val="11"/>
                <c:pt idx="0">
                  <c:v>16</c:v>
                </c:pt>
                <c:pt idx="1">
                  <c:v>18</c:v>
                </c:pt>
                <c:pt idx="2">
                  <c:v>17</c:v>
                </c:pt>
                <c:pt idx="3">
                  <c:v>9</c:v>
                </c:pt>
                <c:pt idx="4">
                  <c:v>14</c:v>
                </c:pt>
                <c:pt idx="5">
                  <c:v>4</c:v>
                </c:pt>
                <c:pt idx="6">
                  <c:v>7</c:v>
                </c:pt>
                <c:pt idx="7">
                  <c:v>7</c:v>
                </c:pt>
                <c:pt idx="8">
                  <c:v>13</c:v>
                </c:pt>
                <c:pt idx="9">
                  <c:v>17</c:v>
                </c:pt>
                <c:pt idx="10">
                  <c:v>5</c:v>
                </c:pt>
              </c:numCache>
            </c:numRef>
          </c:val>
          <c:extLst>
            <c:ext xmlns:c16="http://schemas.microsoft.com/office/drawing/2014/chart" uri="{C3380CC4-5D6E-409C-BE32-E72D297353CC}">
              <c16:uniqueId val="{00000000-073E-B243-9DAD-B5F1F5922CE0}"/>
            </c:ext>
          </c:extLst>
        </c:ser>
        <c:dLbls>
          <c:showLegendKey val="0"/>
          <c:showVal val="1"/>
          <c:showCatName val="0"/>
          <c:showSerName val="0"/>
          <c:showPercent val="0"/>
          <c:showBubbleSize val="0"/>
        </c:dLbls>
        <c:gapWidth val="219"/>
        <c:overlap val="-27"/>
        <c:axId val="700134160"/>
        <c:axId val="700124976"/>
      </c:barChart>
      <c:lineChart>
        <c:grouping val="standard"/>
        <c:varyColors val="0"/>
        <c:ser>
          <c:idx val="1"/>
          <c:order val="1"/>
          <c:spPr>
            <a:ln w="34925" cap="rnd">
              <a:solidFill>
                <a:schemeClr val="tx1"/>
              </a:solidFill>
              <a:round/>
            </a:ln>
            <a:effectLst>
              <a:outerShdw blurRad="40000" dist="23000" dir="5400000" rotWithShape="0">
                <a:srgbClr val="000000">
                  <a:alpha val="35000"/>
                </a:srgbClr>
              </a:outerShdw>
            </a:effectLst>
          </c:spPr>
          <c:marker>
            <c:symbol val="none"/>
          </c:marker>
          <c:dLbls>
            <c:dLbl>
              <c:idx val="0"/>
              <c:layout>
                <c:manualLayout>
                  <c:x val="-3.9256198347107439E-2"/>
                  <c:y val="-5.168986083499009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73E-B243-9DAD-B5F1F5922CE0}"/>
                </c:ext>
              </c:extLst>
            </c:dLbl>
            <c:dLbl>
              <c:idx val="1"/>
              <c:layout>
                <c:manualLayout>
                  <c:x val="-5.1652892561983473E-2"/>
                  <c:y val="-3.976143141153085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73E-B243-9DAD-B5F1F5922CE0}"/>
                </c:ext>
              </c:extLst>
            </c:dLbl>
            <c:dLbl>
              <c:idx val="2"/>
              <c:layout>
                <c:manualLayout>
                  <c:x val="-3.7190082644628135E-2"/>
                  <c:y val="-4.3737574552683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73E-B243-9DAD-B5F1F5922CE0}"/>
                </c:ext>
              </c:extLst>
            </c:dLbl>
            <c:dLbl>
              <c:idx val="3"/>
              <c:layout>
                <c:manualLayout>
                  <c:x val="-3.71900826446281E-2"/>
                  <c:y val="-5.566600397614314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073E-B243-9DAD-B5F1F5922CE0}"/>
                </c:ext>
              </c:extLst>
            </c:dLbl>
            <c:dLbl>
              <c:idx val="4"/>
              <c:layout>
                <c:manualLayout>
                  <c:x val="-4.958677685950421E-2"/>
                  <c:y val="-4.771371769383697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73E-B243-9DAD-B5F1F5922CE0}"/>
                </c:ext>
              </c:extLst>
            </c:dLbl>
            <c:dLbl>
              <c:idx val="5"/>
              <c:layout>
                <c:manualLayout>
                  <c:x val="-3.5123966942148838E-2"/>
                  <c:y val="-7.157057654075553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73E-B243-9DAD-B5F1F5922CE0}"/>
                </c:ext>
              </c:extLst>
            </c:dLbl>
            <c:dLbl>
              <c:idx val="6"/>
              <c:layout>
                <c:manualLayout>
                  <c:x val="-3.5123966942148838E-2"/>
                  <c:y val="-3.180914512922464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73E-B243-9DAD-B5F1F5922CE0}"/>
                </c:ext>
              </c:extLst>
            </c:dLbl>
            <c:dLbl>
              <c:idx val="7"/>
              <c:layout>
                <c:manualLayout>
                  <c:x val="-2.8925619834710821E-2"/>
                  <c:y val="-3.180914512922464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073E-B243-9DAD-B5F1F5922CE0}"/>
                </c:ext>
              </c:extLst>
            </c:dLbl>
            <c:dLbl>
              <c:idx val="8"/>
              <c:layout>
                <c:manualLayout>
                  <c:x val="-4.7520661157024795E-2"/>
                  <c:y val="-1.98807157057653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073E-B243-9DAD-B5F1F5922CE0}"/>
                </c:ext>
              </c:extLst>
            </c:dLbl>
            <c:dLbl>
              <c:idx val="9"/>
              <c:layout>
                <c:manualLayout>
                  <c:x val="-4.5454545454545456E-2"/>
                  <c:y val="-4.3737574552683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073E-B243-9DAD-B5F1F5922CE0}"/>
                </c:ext>
              </c:extLst>
            </c:dLbl>
            <c:dLbl>
              <c:idx val="10"/>
              <c:layout>
                <c:manualLayout>
                  <c:x val="-4.4583360447712633E-2"/>
                  <c:y val="-7.95228628230617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073E-B243-9DAD-B5F1F5922CE0}"/>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Graphs2!$I$4:$I$14</c:f>
              <c:strCache>
                <c:ptCount val="11"/>
                <c:pt idx="0">
                  <c:v>Healthcare and Hospitals</c:v>
                </c:pt>
                <c:pt idx="1">
                  <c:v>Jail</c:v>
                </c:pt>
                <c:pt idx="2">
                  <c:v>Court</c:v>
                </c:pt>
                <c:pt idx="3">
                  <c:v>Human Services</c:v>
                </c:pt>
                <c:pt idx="4">
                  <c:v>Police, EMT, and Fire</c:v>
                </c:pt>
                <c:pt idx="5">
                  <c:v>Crime Rate</c:v>
                </c:pt>
                <c:pt idx="6">
                  <c:v>Business Districts</c:v>
                </c:pt>
                <c:pt idx="7">
                  <c:v>Neighborhoods</c:v>
                </c:pt>
                <c:pt idx="8">
                  <c:v>Public Parks &amp; Community Centers</c:v>
                </c:pt>
                <c:pt idx="9">
                  <c:v>Libraries</c:v>
                </c:pt>
                <c:pt idx="10">
                  <c:v>Public Transportation </c:v>
                </c:pt>
              </c:strCache>
            </c:strRef>
          </c:cat>
          <c:val>
            <c:numRef>
              <c:f>Graphs2!$K$4:$K$14</c:f>
              <c:numCache>
                <c:formatCode>0.0%</c:formatCode>
                <c:ptCount val="11"/>
                <c:pt idx="0">
                  <c:v>0.69565217391304346</c:v>
                </c:pt>
                <c:pt idx="1">
                  <c:v>0.78260869565217395</c:v>
                </c:pt>
                <c:pt idx="2">
                  <c:v>0.77272727272727271</c:v>
                </c:pt>
                <c:pt idx="3">
                  <c:v>0.40909090909090912</c:v>
                </c:pt>
                <c:pt idx="4">
                  <c:v>0.7</c:v>
                </c:pt>
                <c:pt idx="5">
                  <c:v>0.19047619047619047</c:v>
                </c:pt>
                <c:pt idx="6">
                  <c:v>0.33333333333333331</c:v>
                </c:pt>
                <c:pt idx="7">
                  <c:v>0.33333333333333331</c:v>
                </c:pt>
                <c:pt idx="8">
                  <c:v>0.61904761904761907</c:v>
                </c:pt>
                <c:pt idx="9">
                  <c:v>0.77272727272727271</c:v>
                </c:pt>
                <c:pt idx="10">
                  <c:v>0.23809523809523808</c:v>
                </c:pt>
              </c:numCache>
            </c:numRef>
          </c:val>
          <c:smooth val="0"/>
          <c:extLst>
            <c:ext xmlns:c16="http://schemas.microsoft.com/office/drawing/2014/chart" uri="{C3380CC4-5D6E-409C-BE32-E72D297353CC}">
              <c16:uniqueId val="{0000000C-073E-B243-9DAD-B5F1F5922CE0}"/>
            </c:ext>
          </c:extLst>
        </c:ser>
        <c:dLbls>
          <c:showLegendKey val="0"/>
          <c:showVal val="1"/>
          <c:showCatName val="0"/>
          <c:showSerName val="0"/>
          <c:showPercent val="0"/>
          <c:showBubbleSize val="0"/>
        </c:dLbls>
        <c:marker val="1"/>
        <c:smooth val="0"/>
        <c:axId val="700133176"/>
        <c:axId val="700128256"/>
      </c:lineChart>
      <c:catAx>
        <c:axId val="700134160"/>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700124976"/>
        <c:crosses val="autoZero"/>
        <c:auto val="1"/>
        <c:lblAlgn val="ctr"/>
        <c:lblOffset val="100"/>
        <c:noMultiLvlLbl val="0"/>
      </c:catAx>
      <c:valAx>
        <c:axId val="700124976"/>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700134160"/>
        <c:crosses val="autoZero"/>
        <c:crossBetween val="between"/>
      </c:valAx>
      <c:valAx>
        <c:axId val="700128256"/>
        <c:scaling>
          <c:orientation val="minMax"/>
        </c:scaling>
        <c:delete val="0"/>
        <c:axPos val="r"/>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700133176"/>
        <c:crosses val="max"/>
        <c:crossBetween val="between"/>
      </c:valAx>
      <c:catAx>
        <c:axId val="700133176"/>
        <c:scaling>
          <c:orientation val="minMax"/>
        </c:scaling>
        <c:delete val="1"/>
        <c:axPos val="b"/>
        <c:numFmt formatCode="General" sourceLinked="1"/>
        <c:majorTickMark val="none"/>
        <c:minorTickMark val="none"/>
        <c:tickLblPos val="nextTo"/>
        <c:crossAx val="700128256"/>
        <c:crosses val="autoZero"/>
        <c:auto val="1"/>
        <c:lblAlgn val="ctr"/>
        <c:lblOffset val="100"/>
        <c:noMultiLvlLbl val="0"/>
      </c:catAx>
      <c:spPr>
        <a:noFill/>
        <a:ln>
          <a:noFill/>
        </a:ln>
        <a:effectLst/>
      </c:spPr>
    </c:plotArea>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a:t>How long have they lived in Loveland?</a:t>
            </a:r>
          </a:p>
        </c:rich>
      </c:tx>
      <c:overlay val="0"/>
      <c:spPr>
        <a:noFill/>
        <a:ln>
          <a:noFill/>
        </a:ln>
        <a:effectLst/>
      </c:spPr>
      <c:txPr>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pieChart>
        <c:varyColors val="1"/>
        <c:ser>
          <c:idx val="0"/>
          <c:order val="0"/>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6CF4-4EA7-87A7-9F8361BFB2E7}"/>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6CF4-4EA7-87A7-9F8361BFB2E7}"/>
              </c:ext>
            </c:extLst>
          </c:dPt>
          <c:dPt>
            <c:idx val="2"/>
            <c:bubble3D val="0"/>
            <c:spPr>
              <a:solidFill>
                <a:srgbClr val="C0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5-6CF4-4EA7-87A7-9F8361BFB2E7}"/>
              </c:ext>
            </c:extLst>
          </c:dPt>
          <c:dLbls>
            <c:dLbl>
              <c:idx val="1"/>
              <c:layout>
                <c:manualLayout>
                  <c:x val="5.2349781982081907E-2"/>
                  <c:y val="9.2592592592592587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6CF4-4EA7-87A7-9F8361BFB2E7}"/>
                </c:ext>
              </c:extLst>
            </c:dLbl>
            <c:dLbl>
              <c:idx val="2"/>
              <c:layout>
                <c:manualLayout>
                  <c:x val="-6.1867924160642254E-2"/>
                  <c:y val="9.2592592592592587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6CF4-4EA7-87A7-9F8361BFB2E7}"/>
                </c:ext>
              </c:extLst>
            </c:dLbl>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000"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Sheet2!$F$27:$F$29</c:f>
              <c:strCache>
                <c:ptCount val="3"/>
                <c:pt idx="0">
                  <c:v>Lived in Loveland?</c:v>
                </c:pt>
                <c:pt idx="1">
                  <c:v>Longer than 10 Years</c:v>
                </c:pt>
                <c:pt idx="2">
                  <c:v>Other</c:v>
                </c:pt>
              </c:strCache>
            </c:strRef>
          </c:cat>
          <c:val>
            <c:numRef>
              <c:f>Sheet2!$G$27:$G$29</c:f>
              <c:numCache>
                <c:formatCode>General</c:formatCode>
                <c:ptCount val="3"/>
                <c:pt idx="1">
                  <c:v>16</c:v>
                </c:pt>
                <c:pt idx="2">
                  <c:v>22</c:v>
                </c:pt>
              </c:numCache>
            </c:numRef>
          </c:val>
          <c:extLst>
            <c:ext xmlns:c16="http://schemas.microsoft.com/office/drawing/2014/chart" uri="{C3380CC4-5D6E-409C-BE32-E72D297353CC}">
              <c16:uniqueId val="{00000006-6CF4-4EA7-87A7-9F8361BFB2E7}"/>
            </c:ext>
          </c:extLst>
        </c:ser>
        <c:ser>
          <c:idx val="1"/>
          <c:order val="1"/>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8-6CF4-4EA7-87A7-9F8361BFB2E7}"/>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A-6CF4-4EA7-87A7-9F8361BFB2E7}"/>
              </c:ext>
            </c:extLst>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C-6CF4-4EA7-87A7-9F8361BFB2E7}"/>
              </c:ext>
            </c:extLst>
          </c:dPt>
          <c:dLbls>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Sheet2!$F$27:$F$29</c:f>
              <c:strCache>
                <c:ptCount val="3"/>
                <c:pt idx="0">
                  <c:v>Lived in Loveland?</c:v>
                </c:pt>
                <c:pt idx="1">
                  <c:v>Longer than 10 Years</c:v>
                </c:pt>
                <c:pt idx="2">
                  <c:v>Other</c:v>
                </c:pt>
              </c:strCache>
            </c:strRef>
          </c:cat>
          <c:val>
            <c:numRef>
              <c:f>Sheet2!$H$27:$H$29</c:f>
              <c:numCache>
                <c:formatCode>0.00%</c:formatCode>
                <c:ptCount val="3"/>
                <c:pt idx="1">
                  <c:v>0.42099999999999999</c:v>
                </c:pt>
                <c:pt idx="2">
                  <c:v>0.67900000000000005</c:v>
                </c:pt>
              </c:numCache>
            </c:numRef>
          </c:val>
          <c:extLst>
            <c:ext xmlns:c16="http://schemas.microsoft.com/office/drawing/2014/chart" uri="{C3380CC4-5D6E-409C-BE32-E72D297353CC}">
              <c16:uniqueId val="{0000000D-6CF4-4EA7-87A7-9F8361BFB2E7}"/>
            </c:ext>
          </c:extLst>
        </c:ser>
        <c:dLbls>
          <c:showLegendKey val="0"/>
          <c:showVal val="0"/>
          <c:showCatName val="0"/>
          <c:showSerName val="0"/>
          <c:showPercent val="0"/>
          <c:showBubbleSize val="0"/>
          <c:showLeaderLines val="0"/>
        </c:dLbls>
        <c:firstSliceAng val="0"/>
      </c:pieChart>
      <c:spPr>
        <a:noFill/>
        <a:ln>
          <a:noFill/>
        </a:ln>
        <a:effectLst/>
      </c:spPr>
    </c:plotArea>
    <c:legend>
      <c:legendPos val="b"/>
      <c:legendEntry>
        <c:idx val="0"/>
        <c:delete val="1"/>
      </c:legendEntry>
      <c:overlay val="0"/>
      <c:spPr>
        <a:noFill/>
        <a:ln>
          <a:noFill/>
        </a:ln>
        <a:effectLst/>
      </c:spPr>
      <c:txPr>
        <a:bodyPr rot="0" spcFirstLastPara="1" vertOverflow="ellipsis" vert="horz" wrap="square" anchor="ctr" anchorCtr="1"/>
        <a:lstStyle/>
        <a:p>
          <a:pPr>
            <a:defRPr sz="1000" b="0" i="0" u="none" strike="noStrike" kern="1200" baseline="0">
              <a:solidFill>
                <a:schemeClr val="bg1"/>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a:t>Reported Reasons for Homelessness</a:t>
            </a:r>
          </a:p>
        </c:rich>
      </c:tx>
      <c:overlay val="0"/>
      <c:spPr>
        <a:noFill/>
        <a:ln>
          <a:noFill/>
        </a:ln>
        <a:effectLst/>
      </c:spPr>
      <c:txPr>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barChart>
        <c:barDir val="col"/>
        <c:grouping val="clustered"/>
        <c:varyColors val="0"/>
        <c:ser>
          <c:idx val="0"/>
          <c:order val="0"/>
          <c:tx>
            <c:strRef>
              <c:f>Sheet1!$B$76</c:f>
              <c:strCache>
                <c:ptCount val="1"/>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delete val="1"/>
          </c:dLbls>
          <c:cat>
            <c:strRef>
              <c:f>Sheet1!$A$77:$A$81</c:f>
              <c:strCache>
                <c:ptCount val="5"/>
                <c:pt idx="0">
                  <c:v>Can't pay/afford rent</c:v>
                </c:pt>
                <c:pt idx="1">
                  <c:v>Work/job loss</c:v>
                </c:pt>
                <c:pt idx="2">
                  <c:v>Physical or mental health</c:v>
                </c:pt>
                <c:pt idx="3">
                  <c:v>Substance Abuse</c:v>
                </c:pt>
                <c:pt idx="4">
                  <c:v>Incarceration</c:v>
                </c:pt>
              </c:strCache>
            </c:strRef>
          </c:cat>
          <c:val>
            <c:numRef>
              <c:f>Sheet1!$B$77:$B$81</c:f>
              <c:numCache>
                <c:formatCode>General</c:formatCode>
                <c:ptCount val="5"/>
                <c:pt idx="0">
                  <c:v>12</c:v>
                </c:pt>
                <c:pt idx="1">
                  <c:v>17</c:v>
                </c:pt>
                <c:pt idx="2">
                  <c:v>7</c:v>
                </c:pt>
                <c:pt idx="3">
                  <c:v>6</c:v>
                </c:pt>
                <c:pt idx="4">
                  <c:v>6</c:v>
                </c:pt>
              </c:numCache>
            </c:numRef>
          </c:val>
          <c:extLst>
            <c:ext xmlns:c16="http://schemas.microsoft.com/office/drawing/2014/chart" uri="{C3380CC4-5D6E-409C-BE32-E72D297353CC}">
              <c16:uniqueId val="{00000000-94AF-48DD-B319-A22205CF2699}"/>
            </c:ext>
          </c:extLst>
        </c:ser>
        <c:dLbls>
          <c:showLegendKey val="0"/>
          <c:showVal val="1"/>
          <c:showCatName val="0"/>
          <c:showSerName val="0"/>
          <c:showPercent val="0"/>
          <c:showBubbleSize val="0"/>
        </c:dLbls>
        <c:gapWidth val="219"/>
        <c:overlap val="-27"/>
        <c:axId val="726582160"/>
        <c:axId val="726584784"/>
      </c:barChart>
      <c:lineChart>
        <c:grouping val="standard"/>
        <c:varyColors val="0"/>
        <c:ser>
          <c:idx val="1"/>
          <c:order val="1"/>
          <c:tx>
            <c:strRef>
              <c:f>Sheet1!$C$76</c:f>
              <c:strCache>
                <c:ptCount val="1"/>
              </c:strCache>
            </c:strRef>
          </c:tx>
          <c:spPr>
            <a:ln w="34925" cap="rnd">
              <a:solidFill>
                <a:schemeClr val="accent2"/>
              </a:solidFill>
              <a:round/>
            </a:ln>
            <a:effectLst>
              <a:outerShdw blurRad="40000" dist="23000" dir="5400000" rotWithShape="0">
                <a:srgbClr val="000000">
                  <a:alpha val="35000"/>
                </a:srgbClr>
              </a:outerShdw>
            </a:effectLst>
          </c:spPr>
          <c:marker>
            <c:symbol val="none"/>
          </c:marker>
          <c:dLbls>
            <c:dLbl>
              <c:idx val="0"/>
              <c:layout>
                <c:manualLayout>
                  <c:x val="-7.2222222222222215E-2"/>
                  <c:y val="-5.55555555555556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4AF-48DD-B319-A22205CF2699}"/>
                </c:ext>
              </c:extLst>
            </c:dLbl>
            <c:dLbl>
              <c:idx val="1"/>
              <c:layout>
                <c:manualLayout>
                  <c:x val="-6.1111111111111165E-2"/>
                  <c:y val="-6.944444444444446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4AF-48DD-B319-A22205CF2699}"/>
                </c:ext>
              </c:extLst>
            </c:dLbl>
            <c:dLbl>
              <c:idx val="2"/>
              <c:layout>
                <c:manualLayout>
                  <c:x val="-4.9999999999999947E-2"/>
                  <c:y val="-5.555555555555564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4AF-48DD-B319-A22205CF2699}"/>
                </c:ext>
              </c:extLst>
            </c:dLbl>
            <c:dLbl>
              <c:idx val="3"/>
              <c:layout>
                <c:manualLayout>
                  <c:x val="-5.2777777777777778E-2"/>
                  <c:y val="-6.48148148148148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4AF-48DD-B319-A22205CF2699}"/>
                </c:ext>
              </c:extLst>
            </c:dLbl>
            <c:dLbl>
              <c:idx val="4"/>
              <c:layout>
                <c:manualLayout>
                  <c:x val="-5.5555555555555657E-2"/>
                  <c:y val="-5.09259259259259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4AF-48DD-B319-A22205CF2699}"/>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Sheet1!$A$77:$A$81</c:f>
              <c:strCache>
                <c:ptCount val="5"/>
                <c:pt idx="0">
                  <c:v>Can't pay/afford rent</c:v>
                </c:pt>
                <c:pt idx="1">
                  <c:v>Work/job loss</c:v>
                </c:pt>
                <c:pt idx="2">
                  <c:v>Physical or mental health</c:v>
                </c:pt>
                <c:pt idx="3">
                  <c:v>Substance Abuse</c:v>
                </c:pt>
                <c:pt idx="4">
                  <c:v>Incarceration</c:v>
                </c:pt>
              </c:strCache>
            </c:strRef>
          </c:cat>
          <c:val>
            <c:numRef>
              <c:f>Sheet1!$C$77:$C$81</c:f>
              <c:numCache>
                <c:formatCode>0.0%</c:formatCode>
                <c:ptCount val="5"/>
                <c:pt idx="0" formatCode="0.00%">
                  <c:v>0.13043478260869565</c:v>
                </c:pt>
                <c:pt idx="1">
                  <c:v>0.18478260869565216</c:v>
                </c:pt>
                <c:pt idx="2">
                  <c:v>7.6086956521739135E-2</c:v>
                </c:pt>
                <c:pt idx="3">
                  <c:v>6.5217391304347824E-2</c:v>
                </c:pt>
                <c:pt idx="4">
                  <c:v>6.5217391304347824E-2</c:v>
                </c:pt>
              </c:numCache>
            </c:numRef>
          </c:val>
          <c:smooth val="0"/>
          <c:extLst>
            <c:ext xmlns:c16="http://schemas.microsoft.com/office/drawing/2014/chart" uri="{C3380CC4-5D6E-409C-BE32-E72D297353CC}">
              <c16:uniqueId val="{00000006-94AF-48DD-B319-A22205CF2699}"/>
            </c:ext>
          </c:extLst>
        </c:ser>
        <c:dLbls>
          <c:showLegendKey val="0"/>
          <c:showVal val="1"/>
          <c:showCatName val="0"/>
          <c:showSerName val="0"/>
          <c:showPercent val="0"/>
          <c:showBubbleSize val="0"/>
        </c:dLbls>
        <c:marker val="1"/>
        <c:smooth val="0"/>
        <c:axId val="726568712"/>
        <c:axId val="726571008"/>
      </c:lineChart>
      <c:catAx>
        <c:axId val="726582160"/>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000" b="0" i="0" u="none" strike="noStrike" kern="1200" baseline="0">
                <a:solidFill>
                  <a:schemeClr val="bg1"/>
                </a:solidFill>
                <a:latin typeface="+mn-lt"/>
                <a:ea typeface="+mn-ea"/>
                <a:cs typeface="+mn-cs"/>
              </a:defRPr>
            </a:pPr>
            <a:endParaRPr lang="en-US"/>
          </a:p>
        </c:txPr>
        <c:crossAx val="726584784"/>
        <c:crosses val="autoZero"/>
        <c:auto val="1"/>
        <c:lblAlgn val="ctr"/>
        <c:lblOffset val="100"/>
        <c:noMultiLvlLbl val="0"/>
      </c:catAx>
      <c:valAx>
        <c:axId val="726584784"/>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726582160"/>
        <c:crosses val="autoZero"/>
        <c:crossBetween val="between"/>
      </c:valAx>
      <c:valAx>
        <c:axId val="726571008"/>
        <c:scaling>
          <c:orientation val="minMax"/>
        </c:scaling>
        <c:delete val="0"/>
        <c:axPos val="r"/>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726568712"/>
        <c:crosses val="max"/>
        <c:crossBetween val="between"/>
      </c:valAx>
      <c:catAx>
        <c:axId val="726568712"/>
        <c:scaling>
          <c:orientation val="minMax"/>
        </c:scaling>
        <c:delete val="1"/>
        <c:axPos val="b"/>
        <c:numFmt formatCode="General" sourceLinked="1"/>
        <c:majorTickMark val="none"/>
        <c:minorTickMark val="none"/>
        <c:tickLblPos val="nextTo"/>
        <c:crossAx val="726571008"/>
        <c:crosses val="autoZero"/>
        <c:auto val="1"/>
        <c:lblAlgn val="ctr"/>
        <c:lblOffset val="100"/>
        <c:noMultiLvlLbl val="0"/>
      </c:catAx>
      <c:spPr>
        <a:noFill/>
        <a:ln>
          <a:noFill/>
        </a:ln>
        <a:effectLst/>
      </c:spPr>
    </c:plotArea>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28">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gradFill>
        <a:gsLst>
          <a:gs pos="100000">
            <a:schemeClr val="dk1">
              <a:lumMod val="95000"/>
              <a:lumOff val="5000"/>
            </a:schemeClr>
          </a:gs>
          <a:gs pos="0">
            <a:schemeClr val="dk1">
              <a:lumMod val="75000"/>
              <a:lumOff val="25000"/>
            </a:schemeClr>
          </a:gs>
        </a:gsLst>
        <a:path path="circle">
          <a:fillToRect l="50000" t="50000" r="50000" b="50000"/>
        </a:path>
      </a:gradFill>
      <a:ln w="9525">
        <a:solidFill>
          <a:schemeClr val="dk1">
            <a:lumMod val="75000"/>
            <a:lumOff val="25000"/>
          </a:schemeClr>
        </a:solidFill>
      </a:ln>
    </cs:spPr>
  </cs:downBar>
  <cs:dropLine>
    <cs:lnRef idx="0"/>
    <cs:fillRef idx="0"/>
    <cs:effectRef idx="0"/>
    <cs:fontRef idx="minor">
      <a:schemeClr val="tx1"/>
    </cs:fontRef>
    <cs:spPr>
      <a:ln w="9525" cap="flat" cmpd="sng" algn="ctr">
        <a:solidFill>
          <a:schemeClr val="lt1"/>
        </a:solidFill>
        <a:round/>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cap="flat" cmpd="sng" algn="ctr">
        <a:solidFill>
          <a:schemeClr val="lt1"/>
        </a:solidFill>
        <a:round/>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gradFill>
        <a:gsLst>
          <a:gs pos="100000">
            <a:schemeClr val="lt1">
              <a:lumMod val="85000"/>
            </a:schemeClr>
          </a:gs>
          <a:gs pos="0">
            <a:schemeClr val="lt1"/>
          </a:gs>
        </a:gsLst>
        <a:path path="circle">
          <a:fillToRect l="50000" t="50000" r="50000" b="50000"/>
        </a:path>
      </a:gradFill>
      <a:ln w="9525" cap="flat" cmpd="sng" algn="ctr">
        <a:solidFill>
          <a:schemeClr val="lt1"/>
        </a:solidFill>
        <a:round/>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328">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gradFill>
        <a:gsLst>
          <a:gs pos="100000">
            <a:schemeClr val="dk1">
              <a:lumMod val="95000"/>
              <a:lumOff val="5000"/>
            </a:schemeClr>
          </a:gs>
          <a:gs pos="0">
            <a:schemeClr val="dk1">
              <a:lumMod val="75000"/>
              <a:lumOff val="25000"/>
            </a:schemeClr>
          </a:gs>
        </a:gsLst>
        <a:path path="circle">
          <a:fillToRect l="50000" t="50000" r="50000" b="50000"/>
        </a:path>
      </a:gradFill>
      <a:ln w="9525">
        <a:solidFill>
          <a:schemeClr val="dk1">
            <a:lumMod val="75000"/>
            <a:lumOff val="25000"/>
          </a:schemeClr>
        </a:solidFill>
      </a:ln>
    </cs:spPr>
  </cs:downBar>
  <cs:dropLine>
    <cs:lnRef idx="0"/>
    <cs:fillRef idx="0"/>
    <cs:effectRef idx="0"/>
    <cs:fontRef idx="minor">
      <a:schemeClr val="tx1"/>
    </cs:fontRef>
    <cs:spPr>
      <a:ln w="9525" cap="flat" cmpd="sng" algn="ctr">
        <a:solidFill>
          <a:schemeClr val="lt1"/>
        </a:solidFill>
        <a:round/>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cap="flat" cmpd="sng" algn="ctr">
        <a:solidFill>
          <a:schemeClr val="lt1"/>
        </a:solidFill>
        <a:round/>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gradFill>
        <a:gsLst>
          <a:gs pos="100000">
            <a:schemeClr val="lt1">
              <a:lumMod val="85000"/>
            </a:schemeClr>
          </a:gs>
          <a:gs pos="0">
            <a:schemeClr val="lt1"/>
          </a:gs>
        </a:gsLst>
        <a:path path="circle">
          <a:fillToRect l="50000" t="50000" r="50000" b="50000"/>
        </a:path>
      </a:gradFill>
      <a:ln w="9525" cap="flat" cmpd="sng" algn="ctr">
        <a:solidFill>
          <a:schemeClr val="lt1"/>
        </a:solidFill>
        <a:round/>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257">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328">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gradFill>
        <a:gsLst>
          <a:gs pos="100000">
            <a:schemeClr val="dk1">
              <a:lumMod val="95000"/>
              <a:lumOff val="5000"/>
            </a:schemeClr>
          </a:gs>
          <a:gs pos="0">
            <a:schemeClr val="dk1">
              <a:lumMod val="75000"/>
              <a:lumOff val="25000"/>
            </a:schemeClr>
          </a:gs>
        </a:gsLst>
        <a:path path="circle">
          <a:fillToRect l="50000" t="50000" r="50000" b="50000"/>
        </a:path>
      </a:gradFill>
      <a:ln w="9525">
        <a:solidFill>
          <a:schemeClr val="dk1">
            <a:lumMod val="75000"/>
            <a:lumOff val="25000"/>
          </a:schemeClr>
        </a:solidFill>
      </a:ln>
    </cs:spPr>
  </cs:downBar>
  <cs:dropLine>
    <cs:lnRef idx="0"/>
    <cs:fillRef idx="0"/>
    <cs:effectRef idx="0"/>
    <cs:fontRef idx="minor">
      <a:schemeClr val="tx1"/>
    </cs:fontRef>
    <cs:spPr>
      <a:ln w="9525" cap="flat" cmpd="sng" algn="ctr">
        <a:solidFill>
          <a:schemeClr val="lt1"/>
        </a:solidFill>
        <a:round/>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cap="flat" cmpd="sng" algn="ctr">
        <a:solidFill>
          <a:schemeClr val="lt1"/>
        </a:solidFill>
        <a:round/>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gradFill>
        <a:gsLst>
          <a:gs pos="100000">
            <a:schemeClr val="lt1">
              <a:lumMod val="85000"/>
            </a:schemeClr>
          </a:gs>
          <a:gs pos="0">
            <a:schemeClr val="lt1"/>
          </a:gs>
        </a:gsLst>
        <a:path path="circle">
          <a:fillToRect l="50000" t="50000" r="50000" b="50000"/>
        </a:path>
      </a:gradFill>
      <a:ln w="9525" cap="flat" cmpd="sng" algn="ctr">
        <a:solidFill>
          <a:schemeClr val="lt1"/>
        </a:solidFill>
        <a:round/>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A55730-6D46-2147-A50D-93A364611E99}" type="datetimeFigureOut">
              <a:rPr lang="en-US" smtClean="0"/>
              <a:t>2/20/2019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938B4A-03A5-E24F-8595-021209E84969}" type="slidenum">
              <a:rPr lang="en-US" smtClean="0"/>
              <a:t>‹#›</a:t>
            </a:fld>
            <a:endParaRPr lang="en-US"/>
          </a:p>
        </p:txBody>
      </p:sp>
    </p:spTree>
    <p:extLst>
      <p:ext uri="{BB962C8B-B14F-4D97-AF65-F5344CB8AC3E}">
        <p14:creationId xmlns:p14="http://schemas.microsoft.com/office/powerpoint/2010/main" val="1417945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938B4A-03A5-E24F-8595-021209E84969}" type="slidenum">
              <a:rPr lang="en-US" smtClean="0"/>
              <a:t>1</a:t>
            </a:fld>
            <a:endParaRPr lang="en-US"/>
          </a:p>
        </p:txBody>
      </p:sp>
    </p:spTree>
    <p:extLst>
      <p:ext uri="{BB962C8B-B14F-4D97-AF65-F5344CB8AC3E}">
        <p14:creationId xmlns:p14="http://schemas.microsoft.com/office/powerpoint/2010/main" val="1582393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616143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44332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77" y="283"/>
            <a:ext cx="9143245" cy="6857434"/>
          </a:xfrm>
          <a:prstGeom prst="rect">
            <a:avLst/>
          </a:prstGeom>
        </p:spPr>
      </p:pic>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52400" y="152399"/>
            <a:ext cx="3352800" cy="1091921"/>
          </a:xfrm>
          <a:prstGeom prst="rect">
            <a:avLst/>
          </a:prstGeom>
        </p:spPr>
      </p:pic>
    </p:spTree>
    <p:extLst>
      <p:ext uri="{BB962C8B-B14F-4D97-AF65-F5344CB8AC3E}">
        <p14:creationId xmlns:p14="http://schemas.microsoft.com/office/powerpoint/2010/main" val="2044515771"/>
      </p:ext>
    </p:extLst>
  </p:cSld>
  <p:clrMap bg1="lt1" tx1="dk1" bg2="lt2" tx2="dk2" accent1="accent1" accent2="accent2" accent3="accent3" accent4="accent4" accent5="accent5" accent6="accent6" hlink="hlink" folHlink="folHlink"/>
  <p:sldLayoutIdLst>
    <p:sldLayoutId id="2147483662"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77" y="283"/>
            <a:ext cx="9143245" cy="6857434"/>
          </a:xfrm>
          <a:prstGeom prst="rect">
            <a:avLst/>
          </a:prstGeom>
        </p:spPr>
      </p:pic>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705600" y="5963164"/>
            <a:ext cx="2289048" cy="745484"/>
          </a:xfrm>
          <a:prstGeom prst="rect">
            <a:avLst/>
          </a:prstGeom>
        </p:spPr>
      </p:pic>
    </p:spTree>
    <p:extLst>
      <p:ext uri="{BB962C8B-B14F-4D97-AF65-F5344CB8AC3E}">
        <p14:creationId xmlns:p14="http://schemas.microsoft.com/office/powerpoint/2010/main" val="4083562835"/>
      </p:ext>
    </p:extLst>
  </p:cSld>
  <p:clrMap bg1="lt1" tx1="dk1" bg2="lt2" tx2="dk2" accent1="accent1" accent2="accent2" accent3="accent3" accent4="accent4" accent5="accent5" accent6="accent6" hlink="hlink" folHlink="folHlink"/>
  <p:sldLayoutIdLst>
    <p:sldLayoutId id="2147483664"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884BF-8D35-3845-9E6B-E1C3D2F09BCA}"/>
              </a:ext>
            </a:extLst>
          </p:cNvPr>
          <p:cNvSpPr txBox="1">
            <a:spLocks/>
          </p:cNvSpPr>
          <p:nvPr/>
        </p:nvSpPr>
        <p:spPr>
          <a:xfrm>
            <a:off x="609600" y="2438400"/>
            <a:ext cx="8127587" cy="2839212"/>
          </a:xfrm>
          <a:prstGeom prst="rect">
            <a:avLst/>
          </a:prstGeom>
        </p:spPr>
        <p:txBody>
          <a:bodyP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6700" b="1" dirty="0"/>
              <a:t>Development of a Homeless Strategic Plan for the City of Loveland</a:t>
            </a:r>
            <a:endParaRPr lang="en-US" b="1" dirty="0"/>
          </a:p>
        </p:txBody>
      </p:sp>
    </p:spTree>
    <p:extLst>
      <p:ext uri="{BB962C8B-B14F-4D97-AF65-F5344CB8AC3E}">
        <p14:creationId xmlns:p14="http://schemas.microsoft.com/office/powerpoint/2010/main" val="2261202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D2F7FF9-D2F3-7346-825F-0A29ECFD9ADA}"/>
              </a:ext>
            </a:extLst>
          </p:cNvPr>
          <p:cNvSpPr txBox="1"/>
          <p:nvPr/>
        </p:nvSpPr>
        <p:spPr>
          <a:xfrm>
            <a:off x="610257" y="1828800"/>
            <a:ext cx="8160894" cy="954107"/>
          </a:xfrm>
          <a:prstGeom prst="rect">
            <a:avLst/>
          </a:prstGeom>
          <a:noFill/>
        </p:spPr>
        <p:txBody>
          <a:bodyPr wrap="square" rtlCol="0">
            <a:spAutoFit/>
          </a:bodyPr>
          <a:lstStyle/>
          <a:p>
            <a:pPr algn="ctr"/>
            <a:r>
              <a:rPr lang="en-US" sz="2800" b="1" dirty="0"/>
              <a:t>What influences your perceptions and understanding of homelessness in Loveland? </a:t>
            </a:r>
          </a:p>
        </p:txBody>
      </p:sp>
      <p:graphicFrame>
        <p:nvGraphicFramePr>
          <p:cNvPr id="3" name="Chart 2">
            <a:extLst>
              <a:ext uri="{FF2B5EF4-FFF2-40B4-BE49-F238E27FC236}">
                <a16:creationId xmlns:a16="http://schemas.microsoft.com/office/drawing/2014/main" id="{F00A17D0-C998-2D4C-B162-B1BE140CCBAC}"/>
              </a:ext>
            </a:extLst>
          </p:cNvPr>
          <p:cNvGraphicFramePr>
            <a:graphicFrameLocks/>
          </p:cNvGraphicFramePr>
          <p:nvPr>
            <p:extLst>
              <p:ext uri="{D42A27DB-BD31-4B8C-83A1-F6EECF244321}">
                <p14:modId xmlns:p14="http://schemas.microsoft.com/office/powerpoint/2010/main" val="2812651280"/>
              </p:ext>
            </p:extLst>
          </p:nvPr>
        </p:nvGraphicFramePr>
        <p:xfrm>
          <a:off x="2819400" y="2782907"/>
          <a:ext cx="5970144" cy="3694093"/>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A56B7F99-447F-2E40-9E3A-93A019ADF751}"/>
              </a:ext>
            </a:extLst>
          </p:cNvPr>
          <p:cNvSpPr txBox="1"/>
          <p:nvPr/>
        </p:nvSpPr>
        <p:spPr>
          <a:xfrm>
            <a:off x="381000" y="2782907"/>
            <a:ext cx="2362200" cy="3477875"/>
          </a:xfrm>
          <a:prstGeom prst="rect">
            <a:avLst/>
          </a:prstGeom>
          <a:noFill/>
        </p:spPr>
        <p:txBody>
          <a:bodyPr wrap="square" rtlCol="0">
            <a:spAutoFit/>
          </a:bodyPr>
          <a:lstStyle/>
          <a:p>
            <a:r>
              <a:rPr lang="en-US" sz="2000" b="1" dirty="0"/>
              <a:t>Personal experience (85.7%) </a:t>
            </a:r>
            <a:r>
              <a:rPr lang="en-US" sz="2000" dirty="0"/>
              <a:t>was the most influential factor when it comes towards forming perceptions and understandings of homelessness, followed by </a:t>
            </a:r>
            <a:r>
              <a:rPr lang="en-US" sz="2000" b="1" dirty="0"/>
              <a:t>colleagues and neighbors (42.9%)</a:t>
            </a:r>
            <a:r>
              <a:rPr lang="en-US" sz="2000" dirty="0"/>
              <a:t>. </a:t>
            </a:r>
            <a:endParaRPr lang="en-US" sz="2000" b="1" dirty="0"/>
          </a:p>
        </p:txBody>
      </p:sp>
    </p:spTree>
    <p:extLst>
      <p:ext uri="{BB962C8B-B14F-4D97-AF65-F5344CB8AC3E}">
        <p14:creationId xmlns:p14="http://schemas.microsoft.com/office/powerpoint/2010/main" val="5352466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931212B-9587-3E48-B607-7F08EEFFED8C}"/>
              </a:ext>
            </a:extLst>
          </p:cNvPr>
          <p:cNvSpPr txBox="1"/>
          <p:nvPr/>
        </p:nvSpPr>
        <p:spPr>
          <a:xfrm>
            <a:off x="304800" y="2133600"/>
            <a:ext cx="8458200" cy="1200329"/>
          </a:xfrm>
          <a:prstGeom prst="rect">
            <a:avLst/>
          </a:prstGeom>
          <a:noFill/>
        </p:spPr>
        <p:txBody>
          <a:bodyPr wrap="square" rtlCol="0">
            <a:spAutoFit/>
          </a:bodyPr>
          <a:lstStyle/>
          <a:p>
            <a:pPr algn="ctr"/>
            <a:r>
              <a:rPr lang="en-US" sz="2400" b="1" dirty="0"/>
              <a:t>Rate how homeless service data at local and regional level is currently used to improve services, assess policies, and/or educate Loveland citizens</a:t>
            </a:r>
          </a:p>
        </p:txBody>
      </p:sp>
      <p:sp>
        <p:nvSpPr>
          <p:cNvPr id="4" name="TextBox 3">
            <a:extLst>
              <a:ext uri="{FF2B5EF4-FFF2-40B4-BE49-F238E27FC236}">
                <a16:creationId xmlns:a16="http://schemas.microsoft.com/office/drawing/2014/main" id="{21520470-F583-1445-8629-6C3638E318D4}"/>
              </a:ext>
            </a:extLst>
          </p:cNvPr>
          <p:cNvSpPr txBox="1"/>
          <p:nvPr/>
        </p:nvSpPr>
        <p:spPr>
          <a:xfrm>
            <a:off x="2743200" y="3962400"/>
            <a:ext cx="5107768" cy="1477328"/>
          </a:xfrm>
          <a:prstGeom prst="rect">
            <a:avLst/>
          </a:prstGeom>
          <a:noFill/>
        </p:spPr>
        <p:txBody>
          <a:bodyPr wrap="square" rtlCol="0">
            <a:spAutoFit/>
          </a:bodyPr>
          <a:lstStyle/>
          <a:p>
            <a:r>
              <a:rPr lang="en-US" dirty="0"/>
              <a:t>Don’t know	  7.7%</a:t>
            </a:r>
          </a:p>
          <a:p>
            <a:r>
              <a:rPr lang="en-US" dirty="0"/>
              <a:t>Very poor		46.2%</a:t>
            </a:r>
          </a:p>
          <a:p>
            <a:r>
              <a:rPr lang="en-US" dirty="0"/>
              <a:t>Poor		30.8%</a:t>
            </a:r>
          </a:p>
          <a:p>
            <a:r>
              <a:rPr lang="en-US" dirty="0"/>
              <a:t>Poor-Average	  7.7%</a:t>
            </a:r>
          </a:p>
          <a:p>
            <a:r>
              <a:rPr lang="en-US" dirty="0"/>
              <a:t>Average		  7.7%</a:t>
            </a:r>
          </a:p>
        </p:txBody>
      </p:sp>
    </p:spTree>
    <p:extLst>
      <p:ext uri="{BB962C8B-B14F-4D97-AF65-F5344CB8AC3E}">
        <p14:creationId xmlns:p14="http://schemas.microsoft.com/office/powerpoint/2010/main" val="3596349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C149742-9B78-CF44-AA95-0C348FB90C8D}"/>
              </a:ext>
            </a:extLst>
          </p:cNvPr>
          <p:cNvSpPr txBox="1"/>
          <p:nvPr/>
        </p:nvSpPr>
        <p:spPr>
          <a:xfrm>
            <a:off x="480848" y="1828800"/>
            <a:ext cx="8686800" cy="461665"/>
          </a:xfrm>
          <a:prstGeom prst="rect">
            <a:avLst/>
          </a:prstGeom>
          <a:noFill/>
        </p:spPr>
        <p:txBody>
          <a:bodyPr wrap="square" rtlCol="0">
            <a:spAutoFit/>
          </a:bodyPr>
          <a:lstStyle/>
          <a:p>
            <a:r>
              <a:rPr lang="en-US" sz="2400" b="1" dirty="0"/>
              <a:t>How do those experiencing homelessness impact public systems? </a:t>
            </a:r>
          </a:p>
        </p:txBody>
      </p:sp>
      <p:graphicFrame>
        <p:nvGraphicFramePr>
          <p:cNvPr id="3" name="Chart 2">
            <a:extLst>
              <a:ext uri="{FF2B5EF4-FFF2-40B4-BE49-F238E27FC236}">
                <a16:creationId xmlns:a16="http://schemas.microsoft.com/office/drawing/2014/main" id="{09A347E3-C40B-7E46-B77F-C8ECF733D66B}"/>
              </a:ext>
            </a:extLst>
          </p:cNvPr>
          <p:cNvGraphicFramePr>
            <a:graphicFrameLocks/>
          </p:cNvGraphicFramePr>
          <p:nvPr>
            <p:extLst>
              <p:ext uri="{D42A27DB-BD31-4B8C-83A1-F6EECF244321}">
                <p14:modId xmlns:p14="http://schemas.microsoft.com/office/powerpoint/2010/main" val="1141886081"/>
              </p:ext>
            </p:extLst>
          </p:nvPr>
        </p:nvGraphicFramePr>
        <p:xfrm>
          <a:off x="228600" y="2290464"/>
          <a:ext cx="6146800" cy="4338935"/>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D7C597BE-3C8F-7245-B118-239B4C9EC6C5}"/>
              </a:ext>
            </a:extLst>
          </p:cNvPr>
          <p:cNvSpPr txBox="1"/>
          <p:nvPr/>
        </p:nvSpPr>
        <p:spPr>
          <a:xfrm>
            <a:off x="6565024" y="2590800"/>
            <a:ext cx="2413000" cy="3477875"/>
          </a:xfrm>
          <a:prstGeom prst="rect">
            <a:avLst/>
          </a:prstGeom>
          <a:noFill/>
        </p:spPr>
        <p:txBody>
          <a:bodyPr wrap="square" rtlCol="0">
            <a:spAutoFit/>
          </a:bodyPr>
          <a:lstStyle/>
          <a:p>
            <a:r>
              <a:rPr lang="en-US" sz="2000" dirty="0"/>
              <a:t>Interviewees perceptions of systems most impacted by homelessness included </a:t>
            </a:r>
            <a:r>
              <a:rPr lang="en-US" sz="2000" b="1" dirty="0"/>
              <a:t>jail, court, libraries, police, EMT and fire, and healthcare and hospitals</a:t>
            </a:r>
            <a:r>
              <a:rPr lang="en-US" sz="2000" dirty="0"/>
              <a:t>, in that order. </a:t>
            </a:r>
            <a:r>
              <a:rPr lang="en-US" sz="2000" b="1" dirty="0"/>
              <a:t> </a:t>
            </a:r>
            <a:endParaRPr lang="en-US" sz="2000" dirty="0"/>
          </a:p>
        </p:txBody>
      </p:sp>
    </p:spTree>
    <p:extLst>
      <p:ext uri="{BB962C8B-B14F-4D97-AF65-F5344CB8AC3E}">
        <p14:creationId xmlns:p14="http://schemas.microsoft.com/office/powerpoint/2010/main" val="16176948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2528A39-A58C-634B-9B47-A31BA2641E1A}"/>
              </a:ext>
            </a:extLst>
          </p:cNvPr>
          <p:cNvSpPr txBox="1"/>
          <p:nvPr/>
        </p:nvSpPr>
        <p:spPr>
          <a:xfrm>
            <a:off x="381000" y="1676400"/>
            <a:ext cx="8763000" cy="830997"/>
          </a:xfrm>
          <a:prstGeom prst="rect">
            <a:avLst/>
          </a:prstGeom>
          <a:noFill/>
        </p:spPr>
        <p:txBody>
          <a:bodyPr wrap="square" rtlCol="0">
            <a:spAutoFit/>
          </a:bodyPr>
          <a:lstStyle/>
          <a:p>
            <a:pPr algn="ctr"/>
            <a:r>
              <a:rPr lang="en-US" sz="2400" b="1" dirty="0"/>
              <a:t>Stakeholders were asked to rate the comprehensiveness of </a:t>
            </a:r>
          </a:p>
          <a:p>
            <a:pPr algn="ctr"/>
            <a:r>
              <a:rPr lang="en-US" sz="2400" b="1" dirty="0"/>
              <a:t>local services to address homelessness:</a:t>
            </a:r>
          </a:p>
        </p:txBody>
      </p:sp>
      <p:sp>
        <p:nvSpPr>
          <p:cNvPr id="4" name="TextBox 3">
            <a:extLst>
              <a:ext uri="{FF2B5EF4-FFF2-40B4-BE49-F238E27FC236}">
                <a16:creationId xmlns:a16="http://schemas.microsoft.com/office/drawing/2014/main" id="{2F1D44D2-7805-E445-A5B5-EF059EF4CB22}"/>
              </a:ext>
            </a:extLst>
          </p:cNvPr>
          <p:cNvSpPr txBox="1"/>
          <p:nvPr/>
        </p:nvSpPr>
        <p:spPr>
          <a:xfrm>
            <a:off x="228600" y="3352800"/>
            <a:ext cx="2743200" cy="1754326"/>
          </a:xfrm>
          <a:prstGeom prst="rect">
            <a:avLst/>
          </a:prstGeom>
          <a:noFill/>
        </p:spPr>
        <p:txBody>
          <a:bodyPr wrap="square" rtlCol="0">
            <a:spAutoFit/>
          </a:bodyPr>
          <a:lstStyle/>
          <a:p>
            <a:r>
              <a:rPr lang="en-US" b="1" dirty="0"/>
              <a:t>75% </a:t>
            </a:r>
            <a:r>
              <a:rPr lang="en-US" dirty="0"/>
              <a:t>of responses rated the comprehensiveness of local services as either </a:t>
            </a:r>
            <a:r>
              <a:rPr lang="en-US" b="1" dirty="0"/>
              <a:t>poor</a:t>
            </a:r>
            <a:r>
              <a:rPr lang="en-US" dirty="0"/>
              <a:t> or </a:t>
            </a:r>
            <a:br>
              <a:rPr lang="en-US" dirty="0"/>
            </a:br>
            <a:r>
              <a:rPr lang="en-US" b="1" dirty="0"/>
              <a:t>very poor</a:t>
            </a:r>
            <a:r>
              <a:rPr lang="en-US" dirty="0"/>
              <a:t>. </a:t>
            </a:r>
          </a:p>
          <a:p>
            <a:pPr marL="285750" indent="-285750">
              <a:buFont typeface="Arial" panose="020B0604020202020204" pitchFamily="34" charset="0"/>
              <a:buChar char="•"/>
            </a:pPr>
            <a:endParaRPr lang="en-US" dirty="0"/>
          </a:p>
        </p:txBody>
      </p:sp>
      <p:pic>
        <p:nvPicPr>
          <p:cNvPr id="5" name="Picture 4">
            <a:extLst>
              <a:ext uri="{FF2B5EF4-FFF2-40B4-BE49-F238E27FC236}">
                <a16:creationId xmlns:a16="http://schemas.microsoft.com/office/drawing/2014/main" id="{ED0296E5-35B4-486C-A748-6486B58E5C12}"/>
              </a:ext>
            </a:extLst>
          </p:cNvPr>
          <p:cNvPicPr>
            <a:picLocks noChangeAspect="1"/>
          </p:cNvPicPr>
          <p:nvPr/>
        </p:nvPicPr>
        <p:blipFill>
          <a:blip r:embed="rId2"/>
          <a:stretch>
            <a:fillRect/>
          </a:stretch>
        </p:blipFill>
        <p:spPr>
          <a:xfrm>
            <a:off x="3352800" y="2743200"/>
            <a:ext cx="5486400" cy="3401307"/>
          </a:xfrm>
          <a:prstGeom prst="rect">
            <a:avLst/>
          </a:prstGeom>
        </p:spPr>
      </p:pic>
    </p:spTree>
    <p:extLst>
      <p:ext uri="{BB962C8B-B14F-4D97-AF65-F5344CB8AC3E}">
        <p14:creationId xmlns:p14="http://schemas.microsoft.com/office/powerpoint/2010/main" val="31360146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E39894-3C4D-2445-90B3-7676E6AB0C90}"/>
              </a:ext>
            </a:extLst>
          </p:cNvPr>
          <p:cNvSpPr txBox="1"/>
          <p:nvPr/>
        </p:nvSpPr>
        <p:spPr>
          <a:xfrm>
            <a:off x="1741171" y="1529090"/>
            <a:ext cx="5617115" cy="523220"/>
          </a:xfrm>
          <a:prstGeom prst="rect">
            <a:avLst/>
          </a:prstGeom>
          <a:noFill/>
        </p:spPr>
        <p:txBody>
          <a:bodyPr wrap="none" rtlCol="0">
            <a:spAutoFit/>
          </a:bodyPr>
          <a:lstStyle/>
          <a:p>
            <a:r>
              <a:rPr lang="en-US" sz="2800" b="1" dirty="0"/>
              <a:t>Themes from Community Interviews</a:t>
            </a:r>
          </a:p>
        </p:txBody>
      </p:sp>
      <p:sp>
        <p:nvSpPr>
          <p:cNvPr id="3" name="TextBox 2">
            <a:extLst>
              <a:ext uri="{FF2B5EF4-FFF2-40B4-BE49-F238E27FC236}">
                <a16:creationId xmlns:a16="http://schemas.microsoft.com/office/drawing/2014/main" id="{2FB877D8-F954-EC42-AD0A-76BCBC71807C}"/>
              </a:ext>
            </a:extLst>
          </p:cNvPr>
          <p:cNvSpPr txBox="1"/>
          <p:nvPr/>
        </p:nvSpPr>
        <p:spPr>
          <a:xfrm>
            <a:off x="506729" y="2071360"/>
            <a:ext cx="8153400" cy="4247317"/>
          </a:xfrm>
          <a:prstGeom prst="rect">
            <a:avLst/>
          </a:prstGeom>
          <a:noFill/>
        </p:spPr>
        <p:txBody>
          <a:bodyPr wrap="square" rtlCol="0">
            <a:spAutoFit/>
          </a:bodyPr>
          <a:lstStyle/>
          <a:p>
            <a:r>
              <a:rPr lang="en-US" b="1" dirty="0"/>
              <a:t>Loveland lacks necessary resources</a:t>
            </a:r>
            <a:endParaRPr lang="en-US" dirty="0"/>
          </a:p>
          <a:p>
            <a:pPr fontAlgn="base"/>
            <a:r>
              <a:rPr lang="en-US" dirty="0"/>
              <a:t>“The town is tiny, lacking resources (to address homelessness) and pushing people out to Ft. Collins.” “Loveland is not getting its fair share of funding resources (goes to the County seat, which is Ft. Collins). Loveland is “just coming of age.” </a:t>
            </a:r>
          </a:p>
          <a:p>
            <a:pPr fontAlgn="base"/>
            <a:r>
              <a:rPr lang="en-US" dirty="0"/>
              <a:t> </a:t>
            </a:r>
          </a:p>
          <a:p>
            <a:pPr fontAlgn="base"/>
            <a:r>
              <a:rPr lang="en-US" b="1" dirty="0"/>
              <a:t>Regional approach to address homelessness</a:t>
            </a:r>
            <a:endParaRPr lang="en-US" dirty="0"/>
          </a:p>
          <a:p>
            <a:r>
              <a:rPr lang="en-US" dirty="0"/>
              <a:t>“Regional approach is so critical- we have to come together as Northern Colorado (including Weld and Larimer) – CHAPS system is working really well” </a:t>
            </a:r>
          </a:p>
          <a:p>
            <a:pPr fontAlgn="base"/>
            <a:endParaRPr lang="en-US" b="1" dirty="0"/>
          </a:p>
          <a:p>
            <a:pPr fontAlgn="base"/>
            <a:r>
              <a:rPr lang="en-US" b="1" dirty="0"/>
              <a:t>Housing affordability and access is a problem </a:t>
            </a:r>
            <a:endParaRPr lang="en-US" dirty="0"/>
          </a:p>
          <a:p>
            <a:pPr fontAlgn="base"/>
            <a:r>
              <a:rPr lang="en-US" dirty="0"/>
              <a:t>“Housing is very competitive and expensive.”  </a:t>
            </a:r>
          </a:p>
          <a:p>
            <a:pPr fontAlgn="base"/>
            <a:r>
              <a:rPr lang="en-US" dirty="0"/>
              <a:t>“Landlords are not wanting to accept vouchers.”</a:t>
            </a:r>
          </a:p>
          <a:p>
            <a:pPr fontAlgn="base"/>
            <a:r>
              <a:rPr lang="en-US" b="1" dirty="0"/>
              <a:t>“</a:t>
            </a:r>
            <a:r>
              <a:rPr lang="en-US" dirty="0"/>
              <a:t>Rental market is out of reach for many.”</a:t>
            </a:r>
          </a:p>
          <a:p>
            <a:pPr fontAlgn="base"/>
            <a:r>
              <a:rPr lang="en-US" dirty="0"/>
              <a:t>“Loveland HA does assist in developing more housing”</a:t>
            </a:r>
          </a:p>
          <a:p>
            <a:pPr fontAlgn="base"/>
            <a:r>
              <a:rPr lang="en-US" dirty="0"/>
              <a:t>“‘Affordable rent is difficult to find - we don’t have affordable housing.”</a:t>
            </a:r>
          </a:p>
        </p:txBody>
      </p:sp>
    </p:spTree>
    <p:extLst>
      <p:ext uri="{BB962C8B-B14F-4D97-AF65-F5344CB8AC3E}">
        <p14:creationId xmlns:p14="http://schemas.microsoft.com/office/powerpoint/2010/main" val="24035983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D648B03-CFB7-F040-8F91-A8B19D4E5E80}"/>
              </a:ext>
            </a:extLst>
          </p:cNvPr>
          <p:cNvSpPr/>
          <p:nvPr/>
        </p:nvSpPr>
        <p:spPr>
          <a:xfrm>
            <a:off x="1295400" y="1828800"/>
            <a:ext cx="7052636" cy="523220"/>
          </a:xfrm>
          <a:prstGeom prst="rect">
            <a:avLst/>
          </a:prstGeom>
        </p:spPr>
        <p:txBody>
          <a:bodyPr wrap="none">
            <a:spAutoFit/>
          </a:bodyPr>
          <a:lstStyle/>
          <a:p>
            <a:r>
              <a:rPr lang="en-US" sz="2800" b="1" dirty="0"/>
              <a:t>Themes Analyzed from Community Interviews</a:t>
            </a:r>
            <a:endParaRPr lang="en-US" sz="2800" dirty="0"/>
          </a:p>
        </p:txBody>
      </p:sp>
      <p:sp>
        <p:nvSpPr>
          <p:cNvPr id="3" name="Rectangle 2">
            <a:extLst>
              <a:ext uri="{FF2B5EF4-FFF2-40B4-BE49-F238E27FC236}">
                <a16:creationId xmlns:a16="http://schemas.microsoft.com/office/drawing/2014/main" id="{45B7F720-7844-BC44-A2E2-96FD65924095}"/>
              </a:ext>
            </a:extLst>
          </p:cNvPr>
          <p:cNvSpPr/>
          <p:nvPr/>
        </p:nvSpPr>
        <p:spPr>
          <a:xfrm>
            <a:off x="849629" y="2514600"/>
            <a:ext cx="7772400" cy="3693319"/>
          </a:xfrm>
          <a:prstGeom prst="rect">
            <a:avLst/>
          </a:prstGeom>
        </p:spPr>
        <p:txBody>
          <a:bodyPr wrap="square">
            <a:spAutoFit/>
          </a:bodyPr>
          <a:lstStyle/>
          <a:p>
            <a:pPr fontAlgn="base"/>
            <a:r>
              <a:rPr lang="en-US" b="1" dirty="0"/>
              <a:t>Community perceptions are a problem and barrier</a:t>
            </a:r>
            <a:endParaRPr lang="en-US" dirty="0"/>
          </a:p>
          <a:p>
            <a:pPr fontAlgn="base"/>
            <a:r>
              <a:rPr lang="en-US" dirty="0"/>
              <a:t>“Articles on loitering and theft in downtown area” </a:t>
            </a:r>
          </a:p>
          <a:p>
            <a:pPr fontAlgn="base"/>
            <a:r>
              <a:rPr lang="en-US" dirty="0"/>
              <a:t>“Needles being left on bike trails, parks, etc.” </a:t>
            </a:r>
          </a:p>
          <a:p>
            <a:pPr fontAlgn="base"/>
            <a:r>
              <a:rPr lang="en-US" dirty="0"/>
              <a:t>“Not very positive perception…Seen more as a problem as opposed to people being human beings.”  </a:t>
            </a:r>
          </a:p>
          <a:p>
            <a:pPr fontAlgn="base"/>
            <a:r>
              <a:rPr lang="en-US" dirty="0"/>
              <a:t>“Social media impact upon those experiencing homelessness – sharing negative stories, perpetuating misperceptions”</a:t>
            </a:r>
          </a:p>
          <a:p>
            <a:pPr fontAlgn="base"/>
            <a:endParaRPr lang="en-US" dirty="0"/>
          </a:p>
          <a:p>
            <a:pPr fontAlgn="base"/>
            <a:r>
              <a:rPr lang="en-US" b="1" dirty="0"/>
              <a:t>Debate</a:t>
            </a:r>
            <a:r>
              <a:rPr lang="en-US" dirty="0"/>
              <a:t>:   </a:t>
            </a:r>
            <a:r>
              <a:rPr lang="en-US" i="1" u="sng" dirty="0"/>
              <a:t>Most effective ways of helping people in need</a:t>
            </a:r>
          </a:p>
          <a:p>
            <a:pPr fontAlgn="base"/>
            <a:r>
              <a:rPr lang="en-US" dirty="0"/>
              <a:t>	Housing should be earned vs. being a privilege or a right</a:t>
            </a:r>
          </a:p>
          <a:p>
            <a:pPr fontAlgn="base"/>
            <a:r>
              <a:rPr lang="en-US" dirty="0"/>
              <a:t>	Providing a hand-up vs. a hand out</a:t>
            </a:r>
          </a:p>
          <a:p>
            <a:pPr fontAlgn="base"/>
            <a:r>
              <a:rPr lang="en-US" dirty="0"/>
              <a:t>	Perceptions of deserving vs. undeserving</a:t>
            </a:r>
          </a:p>
          <a:p>
            <a:pPr fontAlgn="base"/>
            <a:endParaRPr lang="en-US" dirty="0"/>
          </a:p>
        </p:txBody>
      </p:sp>
    </p:spTree>
    <p:extLst>
      <p:ext uri="{BB962C8B-B14F-4D97-AF65-F5344CB8AC3E}">
        <p14:creationId xmlns:p14="http://schemas.microsoft.com/office/powerpoint/2010/main" val="8726184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DDDB017-9E14-CC41-923E-173A3ABDEFEA}"/>
              </a:ext>
            </a:extLst>
          </p:cNvPr>
          <p:cNvSpPr txBox="1"/>
          <p:nvPr/>
        </p:nvSpPr>
        <p:spPr>
          <a:xfrm>
            <a:off x="1676400" y="2057400"/>
            <a:ext cx="6556154" cy="707886"/>
          </a:xfrm>
          <a:prstGeom prst="rect">
            <a:avLst/>
          </a:prstGeom>
          <a:noFill/>
        </p:spPr>
        <p:txBody>
          <a:bodyPr wrap="none" rtlCol="0">
            <a:spAutoFit/>
          </a:bodyPr>
          <a:lstStyle/>
          <a:p>
            <a:r>
              <a:rPr lang="en-US" sz="4000" b="1" dirty="0"/>
              <a:t>Lived experience focus groups</a:t>
            </a:r>
          </a:p>
        </p:txBody>
      </p:sp>
      <p:sp>
        <p:nvSpPr>
          <p:cNvPr id="3" name="TextBox 2">
            <a:extLst>
              <a:ext uri="{FF2B5EF4-FFF2-40B4-BE49-F238E27FC236}">
                <a16:creationId xmlns:a16="http://schemas.microsoft.com/office/drawing/2014/main" id="{2FA414B9-4D68-D646-9AAC-223C7493EF71}"/>
              </a:ext>
            </a:extLst>
          </p:cNvPr>
          <p:cNvSpPr txBox="1"/>
          <p:nvPr/>
        </p:nvSpPr>
        <p:spPr>
          <a:xfrm>
            <a:off x="533400" y="3048000"/>
            <a:ext cx="7924800" cy="2246769"/>
          </a:xfrm>
          <a:prstGeom prst="rect">
            <a:avLst/>
          </a:prstGeom>
          <a:noFill/>
        </p:spPr>
        <p:txBody>
          <a:bodyPr wrap="square" rtlCol="0">
            <a:spAutoFit/>
          </a:bodyPr>
          <a:lstStyle/>
          <a:p>
            <a:pPr marL="285750" indent="-285750">
              <a:buFont typeface="Arial" panose="020B0604020202020204" pitchFamily="34" charset="0"/>
              <a:buChar char="•"/>
            </a:pPr>
            <a:r>
              <a:rPr lang="en-US" sz="2000" b="1" dirty="0"/>
              <a:t>Over 50 </a:t>
            </a:r>
            <a:r>
              <a:rPr lang="en-US" sz="2000" dirty="0"/>
              <a:t>individuals with lived experience participated in two focus groups in December</a:t>
            </a:r>
          </a:p>
          <a:p>
            <a:pPr marL="285750" indent="-285750">
              <a:buFont typeface="Arial" panose="020B0604020202020204" pitchFamily="34" charset="0"/>
              <a:buChar char="•"/>
            </a:pPr>
            <a:r>
              <a:rPr lang="en-US" sz="2000" b="1" dirty="0"/>
              <a:t>38</a:t>
            </a:r>
            <a:r>
              <a:rPr lang="en-US" sz="2000" dirty="0"/>
              <a:t> individuals with lived experience completed demographic surveys</a:t>
            </a:r>
          </a:p>
          <a:p>
            <a:pPr marL="285750" indent="-285750">
              <a:buFont typeface="Arial" panose="020B0604020202020204" pitchFamily="34" charset="0"/>
              <a:buChar char="•"/>
            </a:pPr>
            <a:r>
              <a:rPr lang="en-US" sz="2000" dirty="0"/>
              <a:t>The following information includes written responses as well comments provided during the focus group meetings</a:t>
            </a:r>
          </a:p>
          <a:p>
            <a:pPr marL="285750" indent="-285750">
              <a:buFont typeface="Arial" panose="020B0604020202020204" pitchFamily="34" charset="0"/>
              <a:buChar char="•"/>
            </a:pPr>
            <a:r>
              <a:rPr lang="en-US" sz="2000" dirty="0"/>
              <a:t>Percentages presented are </a:t>
            </a:r>
            <a:r>
              <a:rPr lang="en-US" sz="2000" b="1" dirty="0"/>
              <a:t>valid</a:t>
            </a:r>
            <a:r>
              <a:rPr lang="en-US" sz="2000" dirty="0"/>
              <a:t> percentages, meaning they exclude </a:t>
            </a:r>
            <a:r>
              <a:rPr lang="en-US" sz="2000" b="1" dirty="0"/>
              <a:t>missing data</a:t>
            </a:r>
            <a:r>
              <a:rPr lang="en-US" sz="2000" dirty="0"/>
              <a:t>. </a:t>
            </a:r>
          </a:p>
        </p:txBody>
      </p:sp>
    </p:spTree>
    <p:extLst>
      <p:ext uri="{BB962C8B-B14F-4D97-AF65-F5344CB8AC3E}">
        <p14:creationId xmlns:p14="http://schemas.microsoft.com/office/powerpoint/2010/main" val="21897260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E48D041-8B70-0040-9002-B08AE75D7E9C}"/>
              </a:ext>
            </a:extLst>
          </p:cNvPr>
          <p:cNvSpPr txBox="1"/>
          <p:nvPr/>
        </p:nvSpPr>
        <p:spPr>
          <a:xfrm>
            <a:off x="1066800" y="1809006"/>
            <a:ext cx="6787627" cy="523220"/>
          </a:xfrm>
          <a:prstGeom prst="rect">
            <a:avLst/>
          </a:prstGeom>
          <a:noFill/>
        </p:spPr>
        <p:txBody>
          <a:bodyPr wrap="none" rtlCol="0">
            <a:spAutoFit/>
          </a:bodyPr>
          <a:lstStyle/>
          <a:p>
            <a:pPr algn="ctr"/>
            <a:r>
              <a:rPr lang="en-US" sz="2800" b="1" dirty="0"/>
              <a:t>Information about focus group participants </a:t>
            </a:r>
          </a:p>
        </p:txBody>
      </p:sp>
      <p:sp>
        <p:nvSpPr>
          <p:cNvPr id="3" name="TextBox 2">
            <a:extLst>
              <a:ext uri="{FF2B5EF4-FFF2-40B4-BE49-F238E27FC236}">
                <a16:creationId xmlns:a16="http://schemas.microsoft.com/office/drawing/2014/main" id="{C5B81CC9-7E95-B246-BF80-14E96D7EBC71}"/>
              </a:ext>
            </a:extLst>
          </p:cNvPr>
          <p:cNvSpPr txBox="1"/>
          <p:nvPr/>
        </p:nvSpPr>
        <p:spPr>
          <a:xfrm>
            <a:off x="241050" y="2428220"/>
            <a:ext cx="8610600" cy="369332"/>
          </a:xfrm>
          <a:prstGeom prst="rect">
            <a:avLst/>
          </a:prstGeom>
          <a:noFill/>
        </p:spPr>
        <p:txBody>
          <a:bodyPr wrap="square" rtlCol="0">
            <a:spAutoFit/>
          </a:bodyPr>
          <a:lstStyle/>
          <a:p>
            <a:pPr marL="285750" indent="-285750">
              <a:buFont typeface="Arial" panose="020B0604020202020204" pitchFamily="34" charset="0"/>
              <a:buChar char="•"/>
            </a:pPr>
            <a:r>
              <a:rPr lang="en-US" b="1" dirty="0"/>
              <a:t>71.1% </a:t>
            </a:r>
            <a:r>
              <a:rPr lang="en-US" dirty="0"/>
              <a:t>identifying as male and </a:t>
            </a:r>
            <a:r>
              <a:rPr lang="en-US" b="1" dirty="0"/>
              <a:t>28.9%</a:t>
            </a:r>
            <a:r>
              <a:rPr lang="en-US" dirty="0"/>
              <a:t> identifying as female</a:t>
            </a:r>
            <a:endParaRPr lang="en-US" b="1" dirty="0"/>
          </a:p>
        </p:txBody>
      </p:sp>
      <p:pic>
        <p:nvPicPr>
          <p:cNvPr id="4" name="Picture 3">
            <a:extLst>
              <a:ext uri="{FF2B5EF4-FFF2-40B4-BE49-F238E27FC236}">
                <a16:creationId xmlns:a16="http://schemas.microsoft.com/office/drawing/2014/main" id="{863DF52F-DAEA-3D49-B9FB-DDCBC14EA688}"/>
              </a:ext>
            </a:extLst>
          </p:cNvPr>
          <p:cNvPicPr>
            <a:picLocks noChangeAspect="1"/>
          </p:cNvPicPr>
          <p:nvPr/>
        </p:nvPicPr>
        <p:blipFill>
          <a:blip r:embed="rId2"/>
          <a:stretch>
            <a:fillRect/>
          </a:stretch>
        </p:blipFill>
        <p:spPr>
          <a:xfrm>
            <a:off x="685800" y="2989540"/>
            <a:ext cx="5144008" cy="1050161"/>
          </a:xfrm>
          <a:prstGeom prst="rect">
            <a:avLst/>
          </a:prstGeom>
        </p:spPr>
      </p:pic>
      <p:sp>
        <p:nvSpPr>
          <p:cNvPr id="5" name="TextBox 4">
            <a:extLst>
              <a:ext uri="{FF2B5EF4-FFF2-40B4-BE49-F238E27FC236}">
                <a16:creationId xmlns:a16="http://schemas.microsoft.com/office/drawing/2014/main" id="{6B80F31A-3C47-7941-8556-4CBA651AC517}"/>
              </a:ext>
            </a:extLst>
          </p:cNvPr>
          <p:cNvSpPr txBox="1"/>
          <p:nvPr/>
        </p:nvSpPr>
        <p:spPr>
          <a:xfrm>
            <a:off x="340244" y="4231689"/>
            <a:ext cx="9054851" cy="369332"/>
          </a:xfrm>
          <a:prstGeom prst="rect">
            <a:avLst/>
          </a:prstGeom>
          <a:noFill/>
        </p:spPr>
        <p:txBody>
          <a:bodyPr wrap="none" rtlCol="0">
            <a:spAutoFit/>
          </a:bodyPr>
          <a:lstStyle/>
          <a:p>
            <a:pPr marL="285750" indent="-285750">
              <a:buFont typeface="Arial" panose="020B0604020202020204" pitchFamily="34" charset="0"/>
              <a:buChar char="•"/>
            </a:pPr>
            <a:r>
              <a:rPr lang="en-US" b="1" dirty="0"/>
              <a:t>75.7%</a:t>
            </a:r>
            <a:r>
              <a:rPr lang="en-US" dirty="0"/>
              <a:t> of interviewees were individuals, with 1 single parent family and 1 two parent family.</a:t>
            </a:r>
            <a:endParaRPr lang="en-US" b="1" dirty="0"/>
          </a:p>
        </p:txBody>
      </p:sp>
      <p:pic>
        <p:nvPicPr>
          <p:cNvPr id="6" name="Picture 5">
            <a:extLst>
              <a:ext uri="{FF2B5EF4-FFF2-40B4-BE49-F238E27FC236}">
                <a16:creationId xmlns:a16="http://schemas.microsoft.com/office/drawing/2014/main" id="{8D69ADDF-5A08-BA4C-B509-6F51DC2CC7D5}"/>
              </a:ext>
            </a:extLst>
          </p:cNvPr>
          <p:cNvPicPr>
            <a:picLocks noChangeAspect="1"/>
          </p:cNvPicPr>
          <p:nvPr/>
        </p:nvPicPr>
        <p:blipFill>
          <a:blip r:embed="rId3"/>
          <a:stretch>
            <a:fillRect/>
          </a:stretch>
        </p:blipFill>
        <p:spPr>
          <a:xfrm>
            <a:off x="685800" y="4557575"/>
            <a:ext cx="4648200" cy="1278527"/>
          </a:xfrm>
          <a:prstGeom prst="rect">
            <a:avLst/>
          </a:prstGeom>
        </p:spPr>
      </p:pic>
    </p:spTree>
    <p:extLst>
      <p:ext uri="{BB962C8B-B14F-4D97-AF65-F5344CB8AC3E}">
        <p14:creationId xmlns:p14="http://schemas.microsoft.com/office/powerpoint/2010/main" val="603485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D5AC17A-9ED5-4C7B-AEE5-3631E2736080}"/>
              </a:ext>
            </a:extLst>
          </p:cNvPr>
          <p:cNvSpPr txBox="1"/>
          <p:nvPr/>
        </p:nvSpPr>
        <p:spPr>
          <a:xfrm>
            <a:off x="1447800" y="1752600"/>
            <a:ext cx="5731121" cy="400110"/>
          </a:xfrm>
          <a:prstGeom prst="rect">
            <a:avLst/>
          </a:prstGeom>
          <a:noFill/>
        </p:spPr>
        <p:txBody>
          <a:bodyPr wrap="none" rtlCol="0">
            <a:spAutoFit/>
          </a:bodyPr>
          <a:lstStyle/>
          <a:p>
            <a:r>
              <a:rPr lang="en-US" sz="2000" b="1" dirty="0"/>
              <a:t>How long have group participants lived in Loveland?</a:t>
            </a:r>
          </a:p>
        </p:txBody>
      </p:sp>
      <p:graphicFrame>
        <p:nvGraphicFramePr>
          <p:cNvPr id="4" name="Chart 3">
            <a:extLst>
              <a:ext uri="{FF2B5EF4-FFF2-40B4-BE49-F238E27FC236}">
                <a16:creationId xmlns:a16="http://schemas.microsoft.com/office/drawing/2014/main" id="{D7808DEA-5AAF-4396-BE87-25ECEA436B84}"/>
              </a:ext>
            </a:extLst>
          </p:cNvPr>
          <p:cNvGraphicFramePr>
            <a:graphicFrameLocks/>
          </p:cNvGraphicFramePr>
          <p:nvPr>
            <p:extLst>
              <p:ext uri="{D42A27DB-BD31-4B8C-83A1-F6EECF244321}">
                <p14:modId xmlns:p14="http://schemas.microsoft.com/office/powerpoint/2010/main" val="2612006666"/>
              </p:ext>
            </p:extLst>
          </p:nvPr>
        </p:nvGraphicFramePr>
        <p:xfrm>
          <a:off x="3886200" y="2414440"/>
          <a:ext cx="5032376" cy="413876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1692B0A4-F25C-4FF4-973D-6CED181FDB6C}"/>
              </a:ext>
            </a:extLst>
          </p:cNvPr>
          <p:cNvSpPr txBox="1"/>
          <p:nvPr/>
        </p:nvSpPr>
        <p:spPr>
          <a:xfrm>
            <a:off x="685800" y="2971800"/>
            <a:ext cx="2365376" cy="1477328"/>
          </a:xfrm>
          <a:prstGeom prst="rect">
            <a:avLst/>
          </a:prstGeom>
          <a:noFill/>
        </p:spPr>
        <p:txBody>
          <a:bodyPr wrap="square" rtlCol="0">
            <a:spAutoFit/>
          </a:bodyPr>
          <a:lstStyle/>
          <a:p>
            <a:r>
              <a:rPr lang="en-US" dirty="0"/>
              <a:t>Of the </a:t>
            </a:r>
            <a:r>
              <a:rPr lang="en-US" b="1" dirty="0"/>
              <a:t>38</a:t>
            </a:r>
            <a:r>
              <a:rPr lang="en-US" dirty="0"/>
              <a:t> individuals, </a:t>
            </a:r>
            <a:r>
              <a:rPr lang="en-US" b="1" dirty="0"/>
              <a:t>16 (42.1%)</a:t>
            </a:r>
            <a:r>
              <a:rPr lang="en-US" dirty="0"/>
              <a:t> reported having lived in Loveland for over 10 years.</a:t>
            </a:r>
          </a:p>
        </p:txBody>
      </p:sp>
    </p:spTree>
    <p:extLst>
      <p:ext uri="{BB962C8B-B14F-4D97-AF65-F5344CB8AC3E}">
        <p14:creationId xmlns:p14="http://schemas.microsoft.com/office/powerpoint/2010/main" val="37770354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A8AE62-5298-0B43-9F82-8BC2AAC6C6FA}"/>
              </a:ext>
            </a:extLst>
          </p:cNvPr>
          <p:cNvSpPr txBox="1"/>
          <p:nvPr/>
        </p:nvSpPr>
        <p:spPr>
          <a:xfrm>
            <a:off x="552450" y="1752600"/>
            <a:ext cx="8305800" cy="400110"/>
          </a:xfrm>
          <a:prstGeom prst="rect">
            <a:avLst/>
          </a:prstGeom>
          <a:noFill/>
        </p:spPr>
        <p:txBody>
          <a:bodyPr wrap="square" rtlCol="0">
            <a:spAutoFit/>
          </a:bodyPr>
          <a:lstStyle/>
          <a:p>
            <a:pPr algn="ctr"/>
            <a:r>
              <a:rPr lang="en-US" sz="2000" b="1" dirty="0"/>
              <a:t>Group participants identified the reasons that led to their homelessness</a:t>
            </a:r>
          </a:p>
        </p:txBody>
      </p:sp>
      <p:sp>
        <p:nvSpPr>
          <p:cNvPr id="4" name="TextBox 3">
            <a:extLst>
              <a:ext uri="{FF2B5EF4-FFF2-40B4-BE49-F238E27FC236}">
                <a16:creationId xmlns:a16="http://schemas.microsoft.com/office/drawing/2014/main" id="{6D63E292-13F4-8B4C-9D62-0CBA64286919}"/>
              </a:ext>
            </a:extLst>
          </p:cNvPr>
          <p:cNvSpPr txBox="1"/>
          <p:nvPr/>
        </p:nvSpPr>
        <p:spPr>
          <a:xfrm>
            <a:off x="6038850" y="2784336"/>
            <a:ext cx="2819400" cy="3785652"/>
          </a:xfrm>
          <a:prstGeom prst="rect">
            <a:avLst/>
          </a:prstGeom>
          <a:noFill/>
        </p:spPr>
        <p:txBody>
          <a:bodyPr wrap="square" rtlCol="0">
            <a:spAutoFit/>
          </a:bodyPr>
          <a:lstStyle/>
          <a:p>
            <a:pPr marL="342900" indent="-342900">
              <a:buFont typeface="Arial" panose="020B0604020202020204" pitchFamily="34" charset="0"/>
              <a:buChar char="•"/>
            </a:pPr>
            <a:r>
              <a:rPr lang="en-US" sz="2000" dirty="0"/>
              <a:t>The </a:t>
            </a:r>
            <a:r>
              <a:rPr lang="en-US" sz="2000" dirty="0">
                <a:solidFill>
                  <a:srgbClr val="FF0000"/>
                </a:solidFill>
              </a:rPr>
              <a:t>majority</a:t>
            </a:r>
            <a:r>
              <a:rPr lang="en-US" sz="2000" dirty="0"/>
              <a:t> of interviewees reported </a:t>
            </a:r>
            <a:r>
              <a:rPr lang="en-US" sz="2000" b="1" dirty="0"/>
              <a:t>an inability to find work or job loss </a:t>
            </a:r>
            <a:r>
              <a:rPr lang="en-US" sz="2000" dirty="0"/>
              <a:t>as a major factor.</a:t>
            </a:r>
          </a:p>
          <a:p>
            <a:endParaRPr lang="en-US" sz="2000" dirty="0"/>
          </a:p>
          <a:p>
            <a:pPr marL="342900" indent="-342900">
              <a:buFont typeface="Arial" panose="020B0604020202020204" pitchFamily="34" charset="0"/>
              <a:buChar char="•"/>
            </a:pPr>
            <a:r>
              <a:rPr lang="en-US" sz="2000" dirty="0"/>
              <a:t>Other common reasons included </a:t>
            </a:r>
            <a:r>
              <a:rPr lang="en-US" sz="2000" b="1" dirty="0"/>
              <a:t>could not pay or afford rent</a:t>
            </a:r>
            <a:r>
              <a:rPr lang="en-US" sz="2000" dirty="0"/>
              <a:t> and </a:t>
            </a:r>
            <a:r>
              <a:rPr lang="en-US" sz="2000" b="1" dirty="0"/>
              <a:t>physical or mental health issues</a:t>
            </a:r>
            <a:r>
              <a:rPr lang="en-US" sz="2000" dirty="0"/>
              <a:t>. </a:t>
            </a:r>
          </a:p>
        </p:txBody>
      </p:sp>
      <p:graphicFrame>
        <p:nvGraphicFramePr>
          <p:cNvPr id="5" name="Chart 4">
            <a:extLst>
              <a:ext uri="{FF2B5EF4-FFF2-40B4-BE49-F238E27FC236}">
                <a16:creationId xmlns:a16="http://schemas.microsoft.com/office/drawing/2014/main" id="{9B24E9DD-2281-4FE4-A14E-27BF41F9CC9D}"/>
              </a:ext>
            </a:extLst>
          </p:cNvPr>
          <p:cNvGraphicFramePr>
            <a:graphicFrameLocks/>
          </p:cNvGraphicFramePr>
          <p:nvPr>
            <p:extLst>
              <p:ext uri="{D42A27DB-BD31-4B8C-83A1-F6EECF244321}">
                <p14:modId xmlns:p14="http://schemas.microsoft.com/office/powerpoint/2010/main" val="3157169547"/>
              </p:ext>
            </p:extLst>
          </p:nvPr>
        </p:nvGraphicFramePr>
        <p:xfrm>
          <a:off x="152400" y="2514600"/>
          <a:ext cx="5791200" cy="3657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55373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6896E34-EA00-1C41-AF73-88428DE354CB}"/>
              </a:ext>
            </a:extLst>
          </p:cNvPr>
          <p:cNvSpPr txBox="1"/>
          <p:nvPr/>
        </p:nvSpPr>
        <p:spPr>
          <a:xfrm>
            <a:off x="2362200" y="1524000"/>
            <a:ext cx="5867400" cy="4893647"/>
          </a:xfrm>
          <a:prstGeom prst="rect">
            <a:avLst/>
          </a:prstGeom>
          <a:noFill/>
        </p:spPr>
        <p:txBody>
          <a:bodyPr wrap="square" rtlCol="0">
            <a:spAutoFit/>
          </a:bodyPr>
          <a:lstStyle/>
          <a:p>
            <a:pPr algn="ctr"/>
            <a:r>
              <a:rPr lang="en-US" sz="2800" b="1" dirty="0"/>
              <a:t>Community Planning Meeting </a:t>
            </a:r>
          </a:p>
          <a:p>
            <a:pPr algn="ctr"/>
            <a:r>
              <a:rPr lang="en-US" sz="2400" b="1" dirty="0"/>
              <a:t>Agenda</a:t>
            </a:r>
          </a:p>
          <a:p>
            <a:pPr algn="ctr"/>
            <a:endParaRPr lang="en-US" sz="800" b="1" dirty="0"/>
          </a:p>
          <a:p>
            <a:pPr marL="342900" indent="-342900">
              <a:buFont typeface="Arial" panose="020B0604020202020204" pitchFamily="34" charset="0"/>
              <a:buChar char="•"/>
            </a:pPr>
            <a:r>
              <a:rPr lang="en-US" sz="2400" b="1" dirty="0"/>
              <a:t>Welcome and introductions</a:t>
            </a:r>
          </a:p>
          <a:p>
            <a:pPr marL="342900" indent="-342900">
              <a:buFont typeface="Arial" panose="020B0604020202020204" pitchFamily="34" charset="0"/>
              <a:buChar char="•"/>
            </a:pPr>
            <a:r>
              <a:rPr lang="en-US" sz="2400" b="1" dirty="0"/>
              <a:t>Overview of agenda</a:t>
            </a:r>
          </a:p>
          <a:p>
            <a:pPr marL="342900" indent="-342900">
              <a:buFont typeface="Arial" panose="020B0604020202020204" pitchFamily="34" charset="0"/>
              <a:buChar char="•"/>
            </a:pPr>
            <a:r>
              <a:rPr lang="en-US" sz="2400" b="1" dirty="0"/>
              <a:t>Project overview</a:t>
            </a:r>
          </a:p>
          <a:p>
            <a:pPr marL="342900" indent="-342900">
              <a:buFont typeface="Arial" panose="020B0604020202020204" pitchFamily="34" charset="0"/>
              <a:buChar char="•"/>
            </a:pPr>
            <a:r>
              <a:rPr lang="en-US" sz="2400" b="1" dirty="0"/>
              <a:t>Early observations and impressions</a:t>
            </a:r>
          </a:p>
          <a:p>
            <a:pPr marL="342900" indent="-342900">
              <a:buFont typeface="Arial" panose="020B0604020202020204" pitchFamily="34" charset="0"/>
              <a:buChar char="•"/>
            </a:pPr>
            <a:r>
              <a:rPr lang="en-US" sz="2400" b="1" dirty="0"/>
              <a:t>Break</a:t>
            </a:r>
          </a:p>
          <a:p>
            <a:pPr marL="342900" indent="-342900">
              <a:buFont typeface="Arial" panose="020B0604020202020204" pitchFamily="34" charset="0"/>
              <a:buChar char="•"/>
            </a:pPr>
            <a:r>
              <a:rPr lang="en-US" sz="2400" b="1" dirty="0"/>
              <a:t>Small group work</a:t>
            </a:r>
          </a:p>
          <a:p>
            <a:pPr lvl="1"/>
            <a:r>
              <a:rPr lang="en-US" sz="2000" dirty="0"/>
              <a:t>Provider survey questions</a:t>
            </a:r>
          </a:p>
          <a:p>
            <a:pPr lvl="1"/>
            <a:r>
              <a:rPr lang="en-US" sz="2000" dirty="0"/>
              <a:t>Community survey questions</a:t>
            </a:r>
          </a:p>
          <a:p>
            <a:pPr lvl="1"/>
            <a:r>
              <a:rPr lang="en-US" sz="2000" dirty="0"/>
              <a:t>Best practice research</a:t>
            </a:r>
          </a:p>
          <a:p>
            <a:pPr marL="342900" indent="-342900">
              <a:buFont typeface="Arial" panose="020B0604020202020204" pitchFamily="34" charset="0"/>
              <a:buChar char="•"/>
            </a:pPr>
            <a:r>
              <a:rPr lang="en-US" sz="2400" b="1" dirty="0"/>
              <a:t>Small group presentations</a:t>
            </a:r>
          </a:p>
          <a:p>
            <a:pPr marL="342900" indent="-342900">
              <a:buFont typeface="Arial" panose="020B0604020202020204" pitchFamily="34" charset="0"/>
              <a:buChar char="•"/>
            </a:pPr>
            <a:r>
              <a:rPr lang="en-US" sz="2400" b="1" dirty="0"/>
              <a:t>Wrap-up</a:t>
            </a:r>
            <a:endParaRPr lang="en-US" sz="800" b="1" dirty="0"/>
          </a:p>
        </p:txBody>
      </p:sp>
    </p:spTree>
    <p:extLst>
      <p:ext uri="{BB962C8B-B14F-4D97-AF65-F5344CB8AC3E}">
        <p14:creationId xmlns:p14="http://schemas.microsoft.com/office/powerpoint/2010/main" val="22795907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A01982D-9A0C-2946-9187-CEB3AE21B4BB}"/>
              </a:ext>
            </a:extLst>
          </p:cNvPr>
          <p:cNvSpPr txBox="1"/>
          <p:nvPr/>
        </p:nvSpPr>
        <p:spPr>
          <a:xfrm>
            <a:off x="381000" y="2362200"/>
            <a:ext cx="2438400" cy="3416320"/>
          </a:xfrm>
          <a:prstGeom prst="rect">
            <a:avLst/>
          </a:prstGeom>
          <a:noFill/>
        </p:spPr>
        <p:txBody>
          <a:bodyPr wrap="square" rtlCol="0">
            <a:spAutoFit/>
          </a:bodyPr>
          <a:lstStyle/>
          <a:p>
            <a:r>
              <a:rPr lang="en-US" dirty="0"/>
              <a:t>The majority (</a:t>
            </a:r>
            <a:r>
              <a:rPr lang="en-US" b="1" dirty="0"/>
              <a:t>67.6%) </a:t>
            </a:r>
            <a:r>
              <a:rPr lang="en-US" dirty="0"/>
              <a:t>of interviewees reported sleeping either on the </a:t>
            </a:r>
            <a:r>
              <a:rPr lang="en-US" b="1" dirty="0"/>
              <a:t>streets, outside, or camping</a:t>
            </a:r>
            <a:r>
              <a:rPr lang="en-US" dirty="0"/>
              <a:t>.</a:t>
            </a:r>
          </a:p>
          <a:p>
            <a:endParaRPr lang="en-US" dirty="0"/>
          </a:p>
          <a:p>
            <a:r>
              <a:rPr lang="en-US" dirty="0"/>
              <a:t>Others reported either sleeping in </a:t>
            </a:r>
            <a:r>
              <a:rPr lang="en-US" b="1" dirty="0"/>
              <a:t>cars, hotels, shelters, or some form of temporary housing </a:t>
            </a:r>
            <a:r>
              <a:rPr lang="en-US" dirty="0"/>
              <a:t>such as a garage or couch surfing. </a:t>
            </a:r>
          </a:p>
        </p:txBody>
      </p:sp>
      <p:sp>
        <p:nvSpPr>
          <p:cNvPr id="3" name="TextBox 2">
            <a:extLst>
              <a:ext uri="{FF2B5EF4-FFF2-40B4-BE49-F238E27FC236}">
                <a16:creationId xmlns:a16="http://schemas.microsoft.com/office/drawing/2014/main" id="{38B786E7-5B55-F848-A35B-9B5686453973}"/>
              </a:ext>
            </a:extLst>
          </p:cNvPr>
          <p:cNvSpPr txBox="1"/>
          <p:nvPr/>
        </p:nvSpPr>
        <p:spPr>
          <a:xfrm>
            <a:off x="1600200" y="1752600"/>
            <a:ext cx="6610977" cy="400110"/>
          </a:xfrm>
          <a:prstGeom prst="rect">
            <a:avLst/>
          </a:prstGeom>
          <a:noFill/>
        </p:spPr>
        <p:txBody>
          <a:bodyPr wrap="none" rtlCol="0">
            <a:spAutoFit/>
          </a:bodyPr>
          <a:lstStyle/>
          <a:p>
            <a:r>
              <a:rPr lang="en-US" sz="2000" b="1" dirty="0"/>
              <a:t>Where group participants reported sleeping most frequently</a:t>
            </a:r>
          </a:p>
        </p:txBody>
      </p:sp>
      <p:pic>
        <p:nvPicPr>
          <p:cNvPr id="5" name="Picture 4">
            <a:extLst>
              <a:ext uri="{FF2B5EF4-FFF2-40B4-BE49-F238E27FC236}">
                <a16:creationId xmlns:a16="http://schemas.microsoft.com/office/drawing/2014/main" id="{AFB99023-D01A-4333-827F-6ACAAB3D9C07}"/>
              </a:ext>
            </a:extLst>
          </p:cNvPr>
          <p:cNvPicPr>
            <a:picLocks noChangeAspect="1"/>
          </p:cNvPicPr>
          <p:nvPr/>
        </p:nvPicPr>
        <p:blipFill>
          <a:blip r:embed="rId2"/>
          <a:stretch>
            <a:fillRect/>
          </a:stretch>
        </p:blipFill>
        <p:spPr>
          <a:xfrm>
            <a:off x="2852519" y="2332949"/>
            <a:ext cx="6062881" cy="3001051"/>
          </a:xfrm>
          <a:prstGeom prst="rect">
            <a:avLst/>
          </a:prstGeom>
        </p:spPr>
      </p:pic>
    </p:spTree>
    <p:extLst>
      <p:ext uri="{BB962C8B-B14F-4D97-AF65-F5344CB8AC3E}">
        <p14:creationId xmlns:p14="http://schemas.microsoft.com/office/powerpoint/2010/main" val="27294518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DFB9E68-AA01-C643-A905-21072B9CC5C2}"/>
              </a:ext>
            </a:extLst>
          </p:cNvPr>
          <p:cNvSpPr/>
          <p:nvPr/>
        </p:nvSpPr>
        <p:spPr>
          <a:xfrm>
            <a:off x="838200" y="1752600"/>
            <a:ext cx="7391400" cy="523220"/>
          </a:xfrm>
          <a:prstGeom prst="rect">
            <a:avLst/>
          </a:prstGeom>
        </p:spPr>
        <p:txBody>
          <a:bodyPr wrap="square">
            <a:spAutoFit/>
          </a:bodyPr>
          <a:lstStyle/>
          <a:p>
            <a:pPr algn="ctr"/>
            <a:r>
              <a:rPr lang="en-US" sz="2800" b="1" dirty="0"/>
              <a:t>Themes from focus groups</a:t>
            </a:r>
            <a:endParaRPr lang="en-US" sz="2800" dirty="0"/>
          </a:p>
        </p:txBody>
      </p:sp>
      <p:sp>
        <p:nvSpPr>
          <p:cNvPr id="3" name="Rectangle 2">
            <a:extLst>
              <a:ext uri="{FF2B5EF4-FFF2-40B4-BE49-F238E27FC236}">
                <a16:creationId xmlns:a16="http://schemas.microsoft.com/office/drawing/2014/main" id="{3DF320AC-0EC3-A648-BD13-60DC7C961064}"/>
              </a:ext>
            </a:extLst>
          </p:cNvPr>
          <p:cNvSpPr/>
          <p:nvPr/>
        </p:nvSpPr>
        <p:spPr>
          <a:xfrm>
            <a:off x="659579" y="2275820"/>
            <a:ext cx="8001000" cy="4363630"/>
          </a:xfrm>
          <a:prstGeom prst="rect">
            <a:avLst/>
          </a:prstGeom>
        </p:spPr>
        <p:txBody>
          <a:bodyPr wrap="square">
            <a:spAutoFit/>
          </a:bodyPr>
          <a:lstStyle/>
          <a:p>
            <a:pPr>
              <a:lnSpc>
                <a:spcPct val="107000"/>
              </a:lnSpc>
              <a:spcAft>
                <a:spcPts val="800"/>
              </a:spcAft>
            </a:pPr>
            <a:r>
              <a:rPr lang="en-US" b="1" dirty="0">
                <a:latin typeface="Times New Roman" panose="02020603050405020304" pitchFamily="18" charset="0"/>
                <a:ea typeface="Calibri" panose="020F0502020204030204" pitchFamily="34" charset="0"/>
                <a:cs typeface="Times New Roman" panose="02020603050405020304" pitchFamily="18" charset="0"/>
              </a:rPr>
              <a:t>Bias, stereotypes and negative perceptions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Times New Roman" panose="02020603050405020304" pitchFamily="18" charset="0"/>
                <a:ea typeface="Calibri" panose="020F0502020204030204" pitchFamily="34" charset="0"/>
                <a:cs typeface="Times New Roman" panose="02020603050405020304" pitchFamily="18" charset="0"/>
              </a:rPr>
              <a:t> “One bad person makes community view all of us as bad...”</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Times New Roman" panose="02020603050405020304" pitchFamily="18" charset="0"/>
                <a:ea typeface="Calibri" panose="020F0502020204030204" pitchFamily="34" charset="0"/>
                <a:cs typeface="Times New Roman" panose="02020603050405020304" pitchFamily="18" charset="0"/>
              </a:rPr>
              <a:t>“Everyone thinks homelessness is like a disease”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Times New Roman" panose="02020603050405020304" pitchFamily="18" charset="0"/>
                <a:ea typeface="Calibri" panose="020F0502020204030204" pitchFamily="34" charset="0"/>
                <a:cs typeface="Times New Roman" panose="02020603050405020304" pitchFamily="18" charset="0"/>
              </a:rPr>
              <a:t>“Frustrated….feel mistreated…not treated as a citizen”</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b="1" dirty="0">
                <a:latin typeface="Times New Roman" panose="02020603050405020304" pitchFamily="18" charset="0"/>
                <a:ea typeface="Calibri" panose="020F0502020204030204" pitchFamily="34" charset="0"/>
                <a:cs typeface="Times New Roman" panose="02020603050405020304" pitchFamily="18" charset="0"/>
              </a:rPr>
              <a:t>Barriers and biases prevent employment </a:t>
            </a:r>
          </a:p>
          <a:p>
            <a:pPr>
              <a:lnSpc>
                <a:spcPct val="107000"/>
              </a:lnSpc>
              <a:spcAft>
                <a:spcPts val="800"/>
              </a:spcAft>
            </a:pPr>
            <a:r>
              <a:rPr lang="en-US" dirty="0">
                <a:latin typeface="Times New Roman" panose="02020603050405020304" pitchFamily="18" charset="0"/>
                <a:ea typeface="Calibri" panose="020F0502020204030204" pitchFamily="34" charset="0"/>
                <a:cs typeface="Times New Roman" panose="02020603050405020304" pitchFamily="18" charset="0"/>
              </a:rPr>
              <a:t>“Employers don’t want to hire me because I am homeless”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Times New Roman" panose="02020603050405020304" pitchFamily="18" charset="0"/>
                <a:ea typeface="Calibri" panose="020F0502020204030204" pitchFamily="34" charset="0"/>
                <a:cs typeface="Times New Roman" panose="02020603050405020304" pitchFamily="18" charset="0"/>
              </a:rPr>
              <a:t>“Difficult to save with low earning jobs”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b="1" dirty="0">
                <a:latin typeface="Times New Roman" panose="02020603050405020304" pitchFamily="18" charset="0"/>
                <a:ea typeface="Calibri" panose="020F0502020204030204" pitchFamily="34" charset="0"/>
                <a:cs typeface="Times New Roman" panose="02020603050405020304" pitchFamily="18" charset="0"/>
              </a:rPr>
              <a:t>Tension with some police officers</a:t>
            </a:r>
          </a:p>
          <a:p>
            <a:pPr>
              <a:lnSpc>
                <a:spcPct val="107000"/>
              </a:lnSpc>
              <a:spcAft>
                <a:spcPts val="800"/>
              </a:spcAft>
            </a:pPr>
            <a:r>
              <a:rPr lang="en-US" dirty="0">
                <a:latin typeface="Times New Roman" panose="02020603050405020304" pitchFamily="18" charset="0"/>
                <a:ea typeface="Calibri" panose="020F0502020204030204" pitchFamily="34" charset="0"/>
                <a:cs typeface="Times New Roman" panose="02020603050405020304" pitchFamily="18" charset="0"/>
              </a:rPr>
              <a:t>“There needs to be a liaison that works between homeless, the city and police”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Times New Roman" panose="02020603050405020304" pitchFamily="18" charset="0"/>
                <a:ea typeface="Calibri" panose="020F0502020204030204" pitchFamily="34" charset="0"/>
                <a:cs typeface="Times New Roman" panose="02020603050405020304" pitchFamily="18" charset="0"/>
              </a:rPr>
              <a:t>“Need a homeless 101 training for police officers”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Times New Roman" panose="02020603050405020304" pitchFamily="18" charset="0"/>
                <a:ea typeface="Calibri" panose="020F0502020204030204" pitchFamily="34" charset="0"/>
                <a:cs typeface="Times New Roman" panose="02020603050405020304" pitchFamily="18" charset="0"/>
              </a:rPr>
              <a:t>“Police look for us at night to move folks or give tickets”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59120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787A4EF-B223-4349-B99E-03FEC4E62979}"/>
              </a:ext>
            </a:extLst>
          </p:cNvPr>
          <p:cNvSpPr/>
          <p:nvPr/>
        </p:nvSpPr>
        <p:spPr>
          <a:xfrm>
            <a:off x="838200" y="1828800"/>
            <a:ext cx="7772400" cy="523220"/>
          </a:xfrm>
          <a:prstGeom prst="rect">
            <a:avLst/>
          </a:prstGeom>
        </p:spPr>
        <p:txBody>
          <a:bodyPr wrap="square">
            <a:spAutoFit/>
          </a:bodyPr>
          <a:lstStyle/>
          <a:p>
            <a:pPr algn="ctr"/>
            <a:r>
              <a:rPr lang="en-US" sz="2800" b="1" dirty="0"/>
              <a:t>Themes from focus groups</a:t>
            </a:r>
            <a:endParaRPr lang="en-US" sz="2800" dirty="0"/>
          </a:p>
        </p:txBody>
      </p:sp>
      <p:sp>
        <p:nvSpPr>
          <p:cNvPr id="3" name="Rectangle 2">
            <a:extLst>
              <a:ext uri="{FF2B5EF4-FFF2-40B4-BE49-F238E27FC236}">
                <a16:creationId xmlns:a16="http://schemas.microsoft.com/office/drawing/2014/main" id="{77758EC3-D011-D643-847D-E2B92A88D783}"/>
              </a:ext>
            </a:extLst>
          </p:cNvPr>
          <p:cNvSpPr/>
          <p:nvPr/>
        </p:nvSpPr>
        <p:spPr>
          <a:xfrm>
            <a:off x="228600" y="2514600"/>
            <a:ext cx="8686800" cy="4229619"/>
          </a:xfrm>
          <a:prstGeom prst="rect">
            <a:avLst/>
          </a:prstGeom>
        </p:spPr>
        <p:txBody>
          <a:bodyPr wrap="square">
            <a:spAutoFit/>
          </a:bodyPr>
          <a:lstStyle/>
          <a:p>
            <a:pPr>
              <a:lnSpc>
                <a:spcPct val="107000"/>
              </a:lnSpc>
              <a:spcAft>
                <a:spcPts val="800"/>
              </a:spcAft>
            </a:pPr>
            <a:r>
              <a:rPr lang="en-US" b="1" dirty="0">
                <a:latin typeface="Times New Roman" panose="02020603050405020304" pitchFamily="18" charset="0"/>
                <a:ea typeface="Calibri" panose="020F0502020204030204" pitchFamily="34" charset="0"/>
                <a:cs typeface="Times New Roman" panose="02020603050405020304" pitchFamily="18" charset="0"/>
              </a:rPr>
              <a:t>Reported treatment at local hospitals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Times New Roman" panose="02020603050405020304" pitchFamily="18" charset="0"/>
                <a:ea typeface="Calibri" panose="020F0502020204030204" pitchFamily="34" charset="0"/>
                <a:cs typeface="Times New Roman" panose="02020603050405020304" pitchFamily="18" charset="0"/>
              </a:rPr>
              <a:t>“Treated poorly at McKee Medical Center – waited in wheel chair for 12 hours to be seen”</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Times New Roman" panose="02020603050405020304" pitchFamily="18" charset="0"/>
                <a:ea typeface="Calibri" panose="020F0502020204030204" pitchFamily="34" charset="0"/>
                <a:cs typeface="Times New Roman" panose="02020603050405020304" pitchFamily="18" charset="0"/>
              </a:rPr>
              <a:t>“Experience at hospital to address dislocated shoulder – labeled homeless – had to wait over 10 hours to get treatment”</a:t>
            </a:r>
          </a:p>
          <a:p>
            <a:pPr>
              <a:lnSpc>
                <a:spcPct val="107000"/>
              </a:lnSpc>
              <a:spcAft>
                <a:spcPts val="800"/>
              </a:spcAft>
            </a:pP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b="1" dirty="0">
                <a:latin typeface="Times New Roman" panose="02020603050405020304" pitchFamily="18" charset="0"/>
                <a:ea typeface="Calibri" panose="020F0502020204030204" pitchFamily="34" charset="0"/>
                <a:cs typeface="Times New Roman" panose="02020603050405020304" pitchFamily="18" charset="0"/>
              </a:rPr>
              <a:t>Concerns with local services and gaps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Times New Roman" panose="02020603050405020304" pitchFamily="18" charset="0"/>
                <a:ea typeface="Calibri" panose="020F0502020204030204" pitchFamily="34" charset="0"/>
                <a:cs typeface="Times New Roman" panose="02020603050405020304" pitchFamily="18" charset="0"/>
              </a:rPr>
              <a:t>“Unfair treatment by providers – some providers have their favorites”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Times New Roman" panose="02020603050405020304" pitchFamily="18" charset="0"/>
                <a:ea typeface="Calibri" panose="020F0502020204030204" pitchFamily="34" charset="0"/>
                <a:cs typeface="Times New Roman" panose="02020603050405020304" pitchFamily="18" charset="0"/>
              </a:rPr>
              <a:t>“Treated poorly by some non-profit agencies”</a:t>
            </a:r>
          </a:p>
          <a:p>
            <a:pPr>
              <a:lnSpc>
                <a:spcPct val="107000"/>
              </a:lnSpc>
              <a:spcAft>
                <a:spcPts val="80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“Limited access to bathrooms for hygiene and health maintenance”</a:t>
            </a:r>
          </a:p>
          <a:p>
            <a:pPr>
              <a:lnSpc>
                <a:spcPct val="107000"/>
              </a:lnSpc>
              <a:spcAft>
                <a:spcPts val="800"/>
              </a:spcAft>
            </a:pPr>
            <a:r>
              <a:rPr lang="en-US" dirty="0">
                <a:latin typeface="Times New Roman" panose="02020603050405020304" pitchFamily="18" charset="0"/>
                <a:ea typeface="Calibri" panose="020F0502020204030204" pitchFamily="34" charset="0"/>
                <a:cs typeface="Times New Roman" panose="02020603050405020304" pitchFamily="18" charset="0"/>
              </a:rPr>
              <a:t>“No services for women”</a:t>
            </a:r>
          </a:p>
          <a:p>
            <a:pPr>
              <a:lnSpc>
                <a:spcPct val="107000"/>
              </a:lnSpc>
              <a:spcAft>
                <a:spcPts val="800"/>
              </a:spcAft>
            </a:pPr>
            <a:r>
              <a:rPr lang="en-US" dirty="0">
                <a:latin typeface="Times New Roman" panose="02020603050405020304" pitchFamily="18" charset="0"/>
                <a:ea typeface="Calibri" panose="020F0502020204030204" pitchFamily="34" charset="0"/>
                <a:cs typeface="Times New Roman" panose="02020603050405020304" pitchFamily="18" charset="0"/>
              </a:rPr>
              <a:t>High barrier / requirements to access some services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922700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01FF293-8211-834C-9718-D9DF6F9A6A8D}"/>
              </a:ext>
            </a:extLst>
          </p:cNvPr>
          <p:cNvSpPr txBox="1"/>
          <p:nvPr/>
        </p:nvSpPr>
        <p:spPr>
          <a:xfrm>
            <a:off x="3505200" y="1447800"/>
            <a:ext cx="3340723" cy="461665"/>
          </a:xfrm>
          <a:prstGeom prst="rect">
            <a:avLst/>
          </a:prstGeom>
          <a:noFill/>
        </p:spPr>
        <p:txBody>
          <a:bodyPr wrap="none" rtlCol="0">
            <a:spAutoFit/>
          </a:bodyPr>
          <a:lstStyle/>
          <a:p>
            <a:r>
              <a:rPr lang="en-US" sz="2400" b="1" dirty="0"/>
              <a:t>Themes and Impressions</a:t>
            </a:r>
          </a:p>
        </p:txBody>
      </p:sp>
      <p:graphicFrame>
        <p:nvGraphicFramePr>
          <p:cNvPr id="3" name="Table 2">
            <a:extLst>
              <a:ext uri="{FF2B5EF4-FFF2-40B4-BE49-F238E27FC236}">
                <a16:creationId xmlns:a16="http://schemas.microsoft.com/office/drawing/2014/main" id="{F5E7AE0A-7436-F94C-8865-5C0A568E812B}"/>
              </a:ext>
            </a:extLst>
          </p:cNvPr>
          <p:cNvGraphicFramePr>
            <a:graphicFrameLocks noGrp="1"/>
          </p:cNvGraphicFramePr>
          <p:nvPr>
            <p:extLst>
              <p:ext uri="{D42A27DB-BD31-4B8C-83A1-F6EECF244321}">
                <p14:modId xmlns:p14="http://schemas.microsoft.com/office/powerpoint/2010/main" val="98757190"/>
              </p:ext>
            </p:extLst>
          </p:nvPr>
        </p:nvGraphicFramePr>
        <p:xfrm>
          <a:off x="381000" y="2009216"/>
          <a:ext cx="8458200" cy="4634714"/>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1419878214"/>
                    </a:ext>
                  </a:extLst>
                </a:gridCol>
                <a:gridCol w="2667000">
                  <a:extLst>
                    <a:ext uri="{9D8B030D-6E8A-4147-A177-3AD203B41FA5}">
                      <a16:colId xmlns:a16="http://schemas.microsoft.com/office/drawing/2014/main" val="177333436"/>
                    </a:ext>
                  </a:extLst>
                </a:gridCol>
                <a:gridCol w="3352800">
                  <a:extLst>
                    <a:ext uri="{9D8B030D-6E8A-4147-A177-3AD203B41FA5}">
                      <a16:colId xmlns:a16="http://schemas.microsoft.com/office/drawing/2014/main" val="1608778194"/>
                    </a:ext>
                  </a:extLst>
                </a:gridCol>
              </a:tblGrid>
              <a:tr h="428474">
                <a:tc>
                  <a:txBody>
                    <a:bodyPr/>
                    <a:lstStyle/>
                    <a:p>
                      <a:pPr algn="ctr"/>
                      <a:r>
                        <a:rPr lang="en-US" dirty="0"/>
                        <a:t>Themes</a:t>
                      </a:r>
                    </a:p>
                  </a:txBody>
                  <a:tcPr/>
                </a:tc>
                <a:tc>
                  <a:txBody>
                    <a:bodyPr/>
                    <a:lstStyle/>
                    <a:p>
                      <a:pPr algn="ctr"/>
                      <a:r>
                        <a:rPr lang="en-US" dirty="0"/>
                        <a:t>Challenges</a:t>
                      </a:r>
                    </a:p>
                  </a:txBody>
                  <a:tcPr/>
                </a:tc>
                <a:tc>
                  <a:txBody>
                    <a:bodyPr/>
                    <a:lstStyle/>
                    <a:p>
                      <a:pPr algn="ctr"/>
                      <a:r>
                        <a:rPr lang="en-US" dirty="0"/>
                        <a:t>Opportunities</a:t>
                      </a:r>
                    </a:p>
                  </a:txBody>
                  <a:tcPr/>
                </a:tc>
                <a:extLst>
                  <a:ext uri="{0D108BD9-81ED-4DB2-BD59-A6C34878D82A}">
                    <a16:rowId xmlns:a16="http://schemas.microsoft.com/office/drawing/2014/main" val="3286087225"/>
                  </a:ext>
                </a:extLst>
              </a:tr>
              <a:tr h="739558">
                <a:tc>
                  <a:txBody>
                    <a:bodyPr/>
                    <a:lstStyle/>
                    <a:p>
                      <a:r>
                        <a:rPr lang="en-US" dirty="0"/>
                        <a:t>Lack of community education and access to factual information</a:t>
                      </a:r>
                    </a:p>
                  </a:txBody>
                  <a:tcPr/>
                </a:tc>
                <a:tc>
                  <a:txBody>
                    <a:bodyPr/>
                    <a:lstStyle/>
                    <a:p>
                      <a:r>
                        <a:rPr lang="en-US" dirty="0"/>
                        <a:t>Attitudes (“hand up”)</a:t>
                      </a:r>
                    </a:p>
                    <a:p>
                      <a:r>
                        <a:rPr lang="en-US" dirty="0"/>
                        <a:t>Limited data</a:t>
                      </a:r>
                    </a:p>
                    <a:p>
                      <a:r>
                        <a:rPr lang="en-US" dirty="0"/>
                        <a:t>Fears, stereotypes</a:t>
                      </a:r>
                    </a:p>
                  </a:txBody>
                  <a:tcPr/>
                </a:tc>
                <a:tc>
                  <a:txBody>
                    <a:bodyPr/>
                    <a:lstStyle/>
                    <a:p>
                      <a:r>
                        <a:rPr lang="en-US" dirty="0"/>
                        <a:t>Data dashboard</a:t>
                      </a:r>
                    </a:p>
                    <a:p>
                      <a:r>
                        <a:rPr lang="en-US" dirty="0"/>
                        <a:t>Education campaign</a:t>
                      </a:r>
                    </a:p>
                    <a:p>
                      <a:r>
                        <a:rPr lang="en-US" dirty="0"/>
                        <a:t>Opportunities to learn from/with</a:t>
                      </a:r>
                    </a:p>
                  </a:txBody>
                  <a:tcPr/>
                </a:tc>
                <a:extLst>
                  <a:ext uri="{0D108BD9-81ED-4DB2-BD59-A6C34878D82A}">
                    <a16:rowId xmlns:a16="http://schemas.microsoft.com/office/drawing/2014/main" val="2556344230"/>
                  </a:ext>
                </a:extLst>
              </a:tr>
              <a:tr h="428474">
                <a:tc>
                  <a:txBody>
                    <a:bodyPr/>
                    <a:lstStyle/>
                    <a:p>
                      <a:r>
                        <a:rPr lang="en-US" dirty="0">
                          <a:solidFill>
                            <a:schemeClr val="tx1"/>
                          </a:solidFill>
                        </a:rPr>
                        <a:t>Limited</a:t>
                      </a:r>
                      <a:r>
                        <a:rPr lang="en-US" dirty="0"/>
                        <a:t> collection and use of data to inform decisions</a:t>
                      </a:r>
                    </a:p>
                  </a:txBody>
                  <a:tcPr/>
                </a:tc>
                <a:tc>
                  <a:txBody>
                    <a:bodyPr/>
                    <a:lstStyle/>
                    <a:p>
                      <a:r>
                        <a:rPr lang="en-US" dirty="0"/>
                        <a:t>Multiple data systems</a:t>
                      </a:r>
                    </a:p>
                    <a:p>
                      <a:r>
                        <a:rPr lang="en-US" dirty="0"/>
                        <a:t>Sharing client data</a:t>
                      </a:r>
                    </a:p>
                    <a:p>
                      <a:r>
                        <a:rPr lang="en-US" dirty="0"/>
                        <a:t>Data collection capacity</a:t>
                      </a:r>
                    </a:p>
                  </a:txBody>
                  <a:tcPr/>
                </a:tc>
                <a:tc>
                  <a:txBody>
                    <a:bodyPr/>
                    <a:lstStyle/>
                    <a:p>
                      <a:r>
                        <a:rPr lang="en-US" dirty="0"/>
                        <a:t>New HMIS system</a:t>
                      </a:r>
                    </a:p>
                    <a:p>
                      <a:r>
                        <a:rPr lang="en-US" dirty="0"/>
                        <a:t>Coordinated entry</a:t>
                      </a:r>
                    </a:p>
                  </a:txBody>
                  <a:tcPr/>
                </a:tc>
                <a:extLst>
                  <a:ext uri="{0D108BD9-81ED-4DB2-BD59-A6C34878D82A}">
                    <a16:rowId xmlns:a16="http://schemas.microsoft.com/office/drawing/2014/main" val="3931122208"/>
                  </a:ext>
                </a:extLst>
              </a:tr>
              <a:tr h="428474">
                <a:tc>
                  <a:txBody>
                    <a:bodyPr/>
                    <a:lstStyle/>
                    <a:p>
                      <a:r>
                        <a:rPr lang="en-US" dirty="0"/>
                        <a:t>Local service continuum limited in capacity and resources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Gaps/siloed services</a:t>
                      </a:r>
                    </a:p>
                    <a:p>
                      <a:r>
                        <a:rPr lang="en-US" dirty="0">
                          <a:solidFill>
                            <a:schemeClr val="tx1"/>
                          </a:solidFill>
                        </a:rPr>
                        <a:t>High barrier </a:t>
                      </a:r>
                      <a:r>
                        <a:rPr lang="en-US" dirty="0"/>
                        <a:t>requirements </a:t>
                      </a:r>
                    </a:p>
                    <a:p>
                      <a:r>
                        <a:rPr lang="en-US" dirty="0"/>
                        <a:t>Limited resources</a:t>
                      </a:r>
                    </a:p>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Community collaborations</a:t>
                      </a:r>
                    </a:p>
                    <a:p>
                      <a:r>
                        <a:rPr lang="en-US" dirty="0"/>
                        <a:t>Volunteers</a:t>
                      </a:r>
                    </a:p>
                    <a:p>
                      <a:r>
                        <a:rPr lang="en-US" dirty="0"/>
                        <a:t>Coordinated entry</a:t>
                      </a:r>
                    </a:p>
                    <a:p>
                      <a:r>
                        <a:rPr lang="en-US" dirty="0"/>
                        <a:t>Provider meetings</a:t>
                      </a:r>
                    </a:p>
                    <a:p>
                      <a:r>
                        <a:rPr lang="en-US" dirty="0"/>
                        <a:t>Ballot 1A approved</a:t>
                      </a:r>
                    </a:p>
                  </a:txBody>
                  <a:tcPr/>
                </a:tc>
                <a:extLst>
                  <a:ext uri="{0D108BD9-81ED-4DB2-BD59-A6C34878D82A}">
                    <a16:rowId xmlns:a16="http://schemas.microsoft.com/office/drawing/2014/main" val="2382308202"/>
                  </a:ext>
                </a:extLst>
              </a:tr>
              <a:tr h="4284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Lack of affordable housing</a:t>
                      </a:r>
                    </a:p>
                    <a:p>
                      <a:endParaRPr lang="en-US" dirty="0"/>
                    </a:p>
                  </a:txBody>
                  <a:tcPr/>
                </a:tc>
                <a:tc>
                  <a:txBody>
                    <a:bodyPr/>
                    <a:lstStyle/>
                    <a:p>
                      <a:r>
                        <a:rPr lang="en-US" dirty="0"/>
                        <a:t>City ordinances</a:t>
                      </a:r>
                    </a:p>
                    <a:p>
                      <a:r>
                        <a:rPr lang="en-US" dirty="0"/>
                        <a:t>Cost and resources</a:t>
                      </a:r>
                    </a:p>
                    <a:p>
                      <a:r>
                        <a:rPr lang="en-US" dirty="0"/>
                        <a:t>NIMBY</a:t>
                      </a:r>
                    </a:p>
                  </a:txBody>
                  <a:tcPr/>
                </a:tc>
                <a:tc>
                  <a:txBody>
                    <a:bodyPr/>
                    <a:lstStyle/>
                    <a:p>
                      <a:r>
                        <a:rPr lang="en-US" dirty="0">
                          <a:solidFill>
                            <a:schemeClr val="tx1"/>
                          </a:solidFill>
                        </a:rPr>
                        <a:t>New housing development</a:t>
                      </a:r>
                    </a:p>
                    <a:p>
                      <a:r>
                        <a:rPr lang="en-US" dirty="0"/>
                        <a:t>Community housing</a:t>
                      </a:r>
                    </a:p>
                    <a:p>
                      <a:r>
                        <a:rPr lang="en-US" dirty="0"/>
                        <a:t>Faith partnerships</a:t>
                      </a:r>
                    </a:p>
                  </a:txBody>
                  <a:tcPr/>
                </a:tc>
                <a:extLst>
                  <a:ext uri="{0D108BD9-81ED-4DB2-BD59-A6C34878D82A}">
                    <a16:rowId xmlns:a16="http://schemas.microsoft.com/office/drawing/2014/main" val="2697197252"/>
                  </a:ext>
                </a:extLst>
              </a:tr>
            </a:tbl>
          </a:graphicData>
        </a:graphic>
      </p:graphicFrame>
    </p:spTree>
    <p:extLst>
      <p:ext uri="{BB962C8B-B14F-4D97-AF65-F5344CB8AC3E}">
        <p14:creationId xmlns:p14="http://schemas.microsoft.com/office/powerpoint/2010/main" val="16293942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F8E3A3E-77EA-B04F-832A-EDD2C7E4F70C}"/>
              </a:ext>
            </a:extLst>
          </p:cNvPr>
          <p:cNvSpPr txBox="1"/>
          <p:nvPr/>
        </p:nvSpPr>
        <p:spPr>
          <a:xfrm>
            <a:off x="3352800" y="3200400"/>
            <a:ext cx="2725361" cy="1200329"/>
          </a:xfrm>
          <a:prstGeom prst="rect">
            <a:avLst/>
          </a:prstGeom>
          <a:noFill/>
        </p:spPr>
        <p:txBody>
          <a:bodyPr wrap="none" rtlCol="0">
            <a:spAutoFit/>
          </a:bodyPr>
          <a:lstStyle/>
          <a:p>
            <a:r>
              <a:rPr lang="en-US" sz="7200" b="1" dirty="0"/>
              <a:t>BREAK</a:t>
            </a:r>
            <a:endParaRPr lang="en-US" b="1" dirty="0"/>
          </a:p>
        </p:txBody>
      </p:sp>
    </p:spTree>
    <p:extLst>
      <p:ext uri="{BB962C8B-B14F-4D97-AF65-F5344CB8AC3E}">
        <p14:creationId xmlns:p14="http://schemas.microsoft.com/office/powerpoint/2010/main" val="39367768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79D6AA4-D4F9-D44C-87A0-ABF2E8EDE97A}"/>
              </a:ext>
            </a:extLst>
          </p:cNvPr>
          <p:cNvSpPr txBox="1"/>
          <p:nvPr/>
        </p:nvSpPr>
        <p:spPr>
          <a:xfrm>
            <a:off x="642492" y="1676400"/>
            <a:ext cx="8427948" cy="4616648"/>
          </a:xfrm>
          <a:prstGeom prst="rect">
            <a:avLst/>
          </a:prstGeom>
          <a:noFill/>
        </p:spPr>
        <p:txBody>
          <a:bodyPr wrap="none" rtlCol="0">
            <a:spAutoFit/>
          </a:bodyPr>
          <a:lstStyle/>
          <a:p>
            <a:pPr algn="ctr"/>
            <a:r>
              <a:rPr lang="en-US" sz="2400" b="1" dirty="0"/>
              <a:t>Small Group Work</a:t>
            </a:r>
          </a:p>
          <a:p>
            <a:endParaRPr lang="en-US" sz="1000" dirty="0"/>
          </a:p>
          <a:p>
            <a:pPr marL="342900" indent="-342900">
              <a:buAutoNum type="arabicPeriod"/>
            </a:pPr>
            <a:r>
              <a:rPr lang="en-US" sz="2000" b="1" dirty="0"/>
              <a:t>  </a:t>
            </a:r>
            <a:r>
              <a:rPr lang="en-US" sz="2000" b="1" u="sng" dirty="0"/>
              <a:t>Provider survey questions </a:t>
            </a:r>
            <a:r>
              <a:rPr lang="en-US" sz="2000" b="1" dirty="0"/>
              <a:t>(Facilitator: Katie)</a:t>
            </a:r>
          </a:p>
          <a:p>
            <a:pPr marL="800100" lvl="1" indent="-342900">
              <a:buFont typeface="Arial" panose="020B0604020202020204" pitchFamily="34" charset="0"/>
              <a:buChar char="•"/>
            </a:pPr>
            <a:r>
              <a:rPr lang="en-US" dirty="0"/>
              <a:t>What do we want to know?</a:t>
            </a:r>
          </a:p>
          <a:p>
            <a:pPr marL="800100" lvl="1" indent="-342900">
              <a:buFont typeface="Arial" panose="020B0604020202020204" pitchFamily="34" charset="0"/>
              <a:buChar char="•"/>
            </a:pPr>
            <a:r>
              <a:rPr lang="en-US" dirty="0"/>
              <a:t>Brainstorm questions</a:t>
            </a:r>
          </a:p>
          <a:p>
            <a:pPr marL="800100" lvl="1" indent="-342900">
              <a:buFont typeface="Arial" panose="020B0604020202020204" pitchFamily="34" charset="0"/>
              <a:buChar char="•"/>
            </a:pPr>
            <a:r>
              <a:rPr lang="en-US" dirty="0"/>
              <a:t>Provide suggestions and edits – limit to 10-15 questions </a:t>
            </a:r>
          </a:p>
          <a:p>
            <a:pPr marL="800100" lvl="1" indent="-342900">
              <a:buFont typeface="Arial" panose="020B0604020202020204" pitchFamily="34" charset="0"/>
              <a:buChar char="•"/>
            </a:pPr>
            <a:r>
              <a:rPr lang="en-US" dirty="0"/>
              <a:t>Strategies to disseminate on-line survey</a:t>
            </a:r>
          </a:p>
          <a:p>
            <a:pPr lvl="1"/>
            <a:r>
              <a:rPr lang="en-US" sz="1000" dirty="0"/>
              <a:t> </a:t>
            </a:r>
          </a:p>
          <a:p>
            <a:r>
              <a:rPr lang="en-US" sz="2000" b="1" dirty="0"/>
              <a:t>2.    </a:t>
            </a:r>
            <a:r>
              <a:rPr lang="en-US" sz="2000" b="1" u="sng" dirty="0"/>
              <a:t>Community survey questions </a:t>
            </a:r>
            <a:r>
              <a:rPr lang="en-US" sz="2000" b="1" dirty="0"/>
              <a:t>(Facilitator: Gary)</a:t>
            </a:r>
          </a:p>
          <a:p>
            <a:pPr marL="800100" lvl="1" indent="-342900">
              <a:buFont typeface="Arial" panose="020B0604020202020204" pitchFamily="34" charset="0"/>
              <a:buChar char="•"/>
            </a:pPr>
            <a:r>
              <a:rPr lang="en-US" dirty="0"/>
              <a:t>What do we want to know?</a:t>
            </a:r>
          </a:p>
          <a:p>
            <a:pPr marL="800100" lvl="1" indent="-342900">
              <a:buFont typeface="Arial" panose="020B0604020202020204" pitchFamily="34" charset="0"/>
              <a:buChar char="•"/>
            </a:pPr>
            <a:r>
              <a:rPr lang="en-US" dirty="0"/>
              <a:t>Brainstorm questions</a:t>
            </a:r>
          </a:p>
          <a:p>
            <a:pPr marL="800100" lvl="1" indent="-342900">
              <a:buFont typeface="Arial" panose="020B0604020202020204" pitchFamily="34" charset="0"/>
              <a:buChar char="•"/>
            </a:pPr>
            <a:r>
              <a:rPr lang="en-US" dirty="0"/>
              <a:t>Provide suggestions and edits – limit to 10 questions or less</a:t>
            </a:r>
          </a:p>
          <a:p>
            <a:pPr lvl="1"/>
            <a:endParaRPr lang="en-US" sz="1000" dirty="0"/>
          </a:p>
          <a:p>
            <a:pPr marL="457200" indent="-457200">
              <a:buAutoNum type="arabicPeriod" startAt="3"/>
            </a:pPr>
            <a:r>
              <a:rPr lang="en-US" sz="2000" b="1" u="sng" dirty="0"/>
              <a:t>Best practice research in similarly sized communities </a:t>
            </a:r>
            <a:r>
              <a:rPr lang="en-US" sz="2000" b="1" dirty="0"/>
              <a:t>(Facilitator: Margay)</a:t>
            </a:r>
          </a:p>
          <a:p>
            <a:pPr marL="800100" lvl="1" indent="-342900">
              <a:buFont typeface="Arial" panose="020B0604020202020204" pitchFamily="34" charset="0"/>
              <a:buChar char="•"/>
            </a:pPr>
            <a:r>
              <a:rPr lang="en-US" dirty="0"/>
              <a:t>Review best practice matrix</a:t>
            </a:r>
          </a:p>
          <a:p>
            <a:pPr marL="800100" lvl="1" indent="-342900">
              <a:buFont typeface="Arial" panose="020B0604020202020204" pitchFamily="34" charset="0"/>
              <a:buChar char="•"/>
            </a:pPr>
            <a:r>
              <a:rPr lang="en-US" dirty="0"/>
              <a:t>What is missing?</a:t>
            </a:r>
          </a:p>
          <a:p>
            <a:pPr marL="800100" lvl="1" indent="-342900">
              <a:buFont typeface="Arial" panose="020B0604020202020204" pitchFamily="34" charset="0"/>
              <a:buChar char="•"/>
            </a:pPr>
            <a:r>
              <a:rPr lang="en-US" dirty="0"/>
              <a:t>What best practice areas do we want to learn more about?</a:t>
            </a:r>
          </a:p>
        </p:txBody>
      </p:sp>
    </p:spTree>
    <p:extLst>
      <p:ext uri="{BB962C8B-B14F-4D97-AF65-F5344CB8AC3E}">
        <p14:creationId xmlns:p14="http://schemas.microsoft.com/office/powerpoint/2010/main" val="10895018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A163267-6416-3A46-A48D-07BFC5D86C4C}"/>
              </a:ext>
            </a:extLst>
          </p:cNvPr>
          <p:cNvSpPr txBox="1"/>
          <p:nvPr/>
        </p:nvSpPr>
        <p:spPr>
          <a:xfrm>
            <a:off x="2647444" y="2133600"/>
            <a:ext cx="4677242" cy="3908762"/>
          </a:xfrm>
          <a:prstGeom prst="rect">
            <a:avLst/>
          </a:prstGeom>
          <a:noFill/>
        </p:spPr>
        <p:txBody>
          <a:bodyPr wrap="none" rtlCol="0">
            <a:spAutoFit/>
          </a:bodyPr>
          <a:lstStyle/>
          <a:p>
            <a:pPr algn="ctr"/>
            <a:r>
              <a:rPr lang="en-US" sz="3600" b="1" dirty="0"/>
              <a:t>Small Group report-out</a:t>
            </a:r>
          </a:p>
          <a:p>
            <a:pPr algn="ctr"/>
            <a:endParaRPr lang="en-US" sz="2000" b="1" dirty="0"/>
          </a:p>
          <a:p>
            <a:pPr marL="742950" lvl="1" indent="-285750">
              <a:buFont typeface="Arial" panose="020B0604020202020204" pitchFamily="34" charset="0"/>
              <a:buChar char="•"/>
            </a:pPr>
            <a:r>
              <a:rPr lang="en-US" sz="3200" dirty="0"/>
              <a:t>Questions</a:t>
            </a:r>
          </a:p>
          <a:p>
            <a:pPr marL="742950" lvl="1" indent="-285750">
              <a:buFont typeface="Arial" panose="020B0604020202020204" pitchFamily="34" charset="0"/>
              <a:buChar char="•"/>
            </a:pPr>
            <a:endParaRPr lang="en-US" sz="3200" dirty="0"/>
          </a:p>
          <a:p>
            <a:pPr marL="742950" lvl="1" indent="-285750">
              <a:buFont typeface="Arial" panose="020B0604020202020204" pitchFamily="34" charset="0"/>
              <a:buChar char="•"/>
            </a:pPr>
            <a:r>
              <a:rPr lang="en-US" sz="3200" dirty="0"/>
              <a:t>Suggestions</a:t>
            </a:r>
          </a:p>
          <a:p>
            <a:pPr marL="742950" lvl="1" indent="-285750">
              <a:buFont typeface="Arial" panose="020B0604020202020204" pitchFamily="34" charset="0"/>
              <a:buChar char="•"/>
            </a:pPr>
            <a:endParaRPr lang="en-US" sz="3200" dirty="0"/>
          </a:p>
          <a:p>
            <a:pPr marL="742950" lvl="1" indent="-285750">
              <a:buFont typeface="Arial" panose="020B0604020202020204" pitchFamily="34" charset="0"/>
              <a:buChar char="•"/>
            </a:pPr>
            <a:r>
              <a:rPr lang="en-US" sz="3200" dirty="0"/>
              <a:t>Next steps</a:t>
            </a:r>
          </a:p>
          <a:p>
            <a:pPr marL="285750" indent="-285750">
              <a:buFont typeface="Arial" panose="020B0604020202020204" pitchFamily="34" charset="0"/>
              <a:buChar char="•"/>
            </a:pPr>
            <a:endParaRPr lang="en-US" sz="3200" dirty="0"/>
          </a:p>
        </p:txBody>
      </p:sp>
    </p:spTree>
    <p:extLst>
      <p:ext uri="{BB962C8B-B14F-4D97-AF65-F5344CB8AC3E}">
        <p14:creationId xmlns:p14="http://schemas.microsoft.com/office/powerpoint/2010/main" val="1111594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A979D4E-AEC1-1F4A-A2E0-CE7204B42CBF}"/>
              </a:ext>
            </a:extLst>
          </p:cNvPr>
          <p:cNvSpPr txBox="1"/>
          <p:nvPr/>
        </p:nvSpPr>
        <p:spPr>
          <a:xfrm>
            <a:off x="914400" y="1676400"/>
            <a:ext cx="7696200" cy="4493538"/>
          </a:xfrm>
          <a:prstGeom prst="rect">
            <a:avLst/>
          </a:prstGeom>
          <a:noFill/>
        </p:spPr>
        <p:txBody>
          <a:bodyPr wrap="square" rtlCol="0">
            <a:spAutoFit/>
          </a:bodyPr>
          <a:lstStyle/>
          <a:p>
            <a:pPr algn="ctr"/>
            <a:r>
              <a:rPr lang="en-US" sz="3200" b="1" u="sng" dirty="0"/>
              <a:t>Wrap-up</a:t>
            </a:r>
          </a:p>
          <a:p>
            <a:pPr algn="ctr"/>
            <a:endParaRPr lang="en-US" sz="1400" b="1" u="sng" dirty="0"/>
          </a:p>
          <a:p>
            <a:pPr algn="ctr"/>
            <a:r>
              <a:rPr lang="en-US" sz="3200" dirty="0"/>
              <a:t>Questions and comments</a:t>
            </a:r>
          </a:p>
          <a:p>
            <a:endParaRPr lang="en-US" sz="3200" dirty="0"/>
          </a:p>
          <a:p>
            <a:pPr algn="ctr"/>
            <a:r>
              <a:rPr lang="en-US" sz="3200" b="1" dirty="0">
                <a:solidFill>
                  <a:schemeClr val="accent1"/>
                </a:solidFill>
              </a:rPr>
              <a:t>Upcoming Community Planning Meetings</a:t>
            </a:r>
          </a:p>
          <a:p>
            <a:endParaRPr lang="en-US" dirty="0"/>
          </a:p>
          <a:p>
            <a:pPr marL="285750" indent="-285750">
              <a:buFont typeface="Arial" panose="020B0604020202020204" pitchFamily="34" charset="0"/>
              <a:buChar char="•"/>
            </a:pPr>
            <a:r>
              <a:rPr lang="en-US" b="1" dirty="0"/>
              <a:t>March 12, 2019 (9:00-12:00) at Loveland Library, Gertrude Scott Room</a:t>
            </a:r>
            <a:endParaRPr lang="en-US" dirty="0"/>
          </a:p>
          <a:p>
            <a:pPr marL="285750" indent="-285750">
              <a:buFont typeface="Arial" panose="020B0604020202020204" pitchFamily="34" charset="0"/>
              <a:buChar char="•"/>
            </a:pPr>
            <a:r>
              <a:rPr lang="en-US" b="1" dirty="0"/>
              <a:t>April 9, 2019 (9:00 –12:00) at The Edge club house</a:t>
            </a:r>
            <a:endParaRPr lang="en-US" dirty="0"/>
          </a:p>
          <a:p>
            <a:pPr marL="285750" indent="-285750">
              <a:buFont typeface="Arial" panose="020B0604020202020204" pitchFamily="34" charset="0"/>
              <a:buChar char="•"/>
            </a:pPr>
            <a:r>
              <a:rPr lang="en-US" b="1" dirty="0"/>
              <a:t>May 14, 2019 (9:00 –12:00) at Grace Community Church</a:t>
            </a:r>
            <a:endParaRPr lang="en-US" dirty="0"/>
          </a:p>
          <a:p>
            <a:pPr marL="285750" indent="-285750">
              <a:buFont typeface="Arial" panose="020B0604020202020204" pitchFamily="34" charset="0"/>
              <a:buChar char="•"/>
            </a:pPr>
            <a:r>
              <a:rPr lang="en-US" b="1" dirty="0"/>
              <a:t>June 11th(9:00 –12:00) at First Congregational Church</a:t>
            </a:r>
          </a:p>
          <a:p>
            <a:pPr marL="285750" indent="-285750">
              <a:buFont typeface="Arial" panose="020B0604020202020204" pitchFamily="34" charset="0"/>
              <a:buChar char="•"/>
            </a:pPr>
            <a:endParaRPr lang="en-US" b="1" dirty="0"/>
          </a:p>
          <a:p>
            <a:pPr algn="ctr"/>
            <a:r>
              <a:rPr lang="en-US" b="1" dirty="0">
                <a:solidFill>
                  <a:schemeClr val="accent1"/>
                </a:solidFill>
              </a:rPr>
              <a:t>NOTE: Evening Community Planning Meetings will be added – stay tuned</a:t>
            </a:r>
          </a:p>
          <a:p>
            <a:pPr algn="ctr"/>
            <a:endParaRPr lang="en-US" b="1" dirty="0">
              <a:solidFill>
                <a:schemeClr val="accent1"/>
              </a:solidFill>
            </a:endParaRPr>
          </a:p>
        </p:txBody>
      </p:sp>
    </p:spTree>
    <p:extLst>
      <p:ext uri="{BB962C8B-B14F-4D97-AF65-F5344CB8AC3E}">
        <p14:creationId xmlns:p14="http://schemas.microsoft.com/office/powerpoint/2010/main" val="1819845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043346E5-22DE-8B44-B389-0E6C880E16F2}"/>
              </a:ext>
            </a:extLst>
          </p:cNvPr>
          <p:cNvSpPr txBox="1">
            <a:spLocks/>
          </p:cNvSpPr>
          <p:nvPr/>
        </p:nvSpPr>
        <p:spPr>
          <a:xfrm>
            <a:off x="1371600" y="1447800"/>
            <a:ext cx="7315200" cy="5029200"/>
          </a:xfrm>
          <a:prstGeom prst="rect">
            <a:avLst/>
          </a:prstGeom>
        </p:spPr>
        <p:txBody>
          <a:bodyPr>
            <a:normAutofit fontScale="8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b="1" u="sng" dirty="0"/>
              <a:t>Project Team</a:t>
            </a:r>
          </a:p>
          <a:p>
            <a:pPr marL="0" indent="0" algn="ctr">
              <a:buFont typeface="Arial" panose="020B0604020202020204" pitchFamily="34" charset="0"/>
              <a:buNone/>
            </a:pPr>
            <a:endParaRPr lang="en-US" sz="1100" b="1" dirty="0"/>
          </a:p>
          <a:p>
            <a:pPr marL="0" indent="0" algn="ctr">
              <a:buFont typeface="Arial" panose="020B0604020202020204" pitchFamily="34" charset="0"/>
              <a:buNone/>
            </a:pPr>
            <a:r>
              <a:rPr lang="en-US" b="1" dirty="0"/>
              <a:t>Gary Sanford – Project Lead</a:t>
            </a:r>
          </a:p>
          <a:p>
            <a:pPr marL="0" indent="0" algn="ctr">
              <a:buFont typeface="Arial" panose="020B0604020202020204" pitchFamily="34" charset="0"/>
              <a:buNone/>
            </a:pPr>
            <a:r>
              <a:rPr lang="en-US" b="1" dirty="0"/>
              <a:t>Margay </a:t>
            </a:r>
            <a:r>
              <a:rPr lang="en-US" b="1" dirty="0" err="1"/>
              <a:t>Witzdam</a:t>
            </a:r>
            <a:r>
              <a:rPr lang="en-US" b="1" dirty="0"/>
              <a:t> – Research Assistant</a:t>
            </a:r>
          </a:p>
          <a:p>
            <a:pPr marL="0" indent="0" algn="ctr">
              <a:buFont typeface="Arial" panose="020B0604020202020204" pitchFamily="34" charset="0"/>
              <a:buNone/>
            </a:pPr>
            <a:r>
              <a:rPr lang="en-US" b="1" dirty="0"/>
              <a:t>Cullen Dilldine, Tressa </a:t>
            </a:r>
            <a:r>
              <a:rPr lang="en-US" b="1" dirty="0" err="1"/>
              <a:t>Nawyn</a:t>
            </a:r>
            <a:r>
              <a:rPr lang="en-US" b="1" dirty="0"/>
              <a:t> – MSW students</a:t>
            </a:r>
          </a:p>
          <a:p>
            <a:pPr marL="0" indent="0" algn="ctr">
              <a:buFont typeface="Arial" panose="020B0604020202020204" pitchFamily="34" charset="0"/>
              <a:buNone/>
            </a:pPr>
            <a:r>
              <a:rPr lang="en-US" sz="2800" dirty="0"/>
              <a:t>Burnes Center on Poverty and Homelessness</a:t>
            </a:r>
          </a:p>
          <a:p>
            <a:pPr marL="0" indent="0" algn="ctr">
              <a:buFont typeface="Arial" panose="020B0604020202020204" pitchFamily="34" charset="0"/>
              <a:buNone/>
            </a:pPr>
            <a:r>
              <a:rPr lang="en-US" sz="1100" b="1" dirty="0"/>
              <a:t> </a:t>
            </a:r>
          </a:p>
          <a:p>
            <a:pPr marL="0" indent="0" algn="ctr">
              <a:buFont typeface="Arial" panose="020B0604020202020204" pitchFamily="34" charset="0"/>
              <a:buNone/>
            </a:pPr>
            <a:r>
              <a:rPr lang="en-US" b="1" dirty="0"/>
              <a:t>Zoe LeBeau, Katie Symons</a:t>
            </a:r>
          </a:p>
          <a:p>
            <a:pPr marL="0" indent="0" algn="ctr">
              <a:buFont typeface="Arial" panose="020B0604020202020204" pitchFamily="34" charset="0"/>
              <a:buNone/>
            </a:pPr>
            <a:r>
              <a:rPr lang="en-US" sz="2800" dirty="0"/>
              <a:t>LeBeau Development</a:t>
            </a:r>
          </a:p>
          <a:p>
            <a:pPr marL="0" indent="0" algn="ctr">
              <a:buFont typeface="Arial" panose="020B0604020202020204" pitchFamily="34" charset="0"/>
              <a:buNone/>
            </a:pPr>
            <a:endParaRPr lang="en-US" sz="1100" b="1" dirty="0"/>
          </a:p>
          <a:p>
            <a:pPr marL="0" indent="0" algn="ctr">
              <a:buFont typeface="Arial" panose="020B0604020202020204" pitchFamily="34" charset="0"/>
              <a:buNone/>
            </a:pPr>
            <a:r>
              <a:rPr lang="en-US" b="1" dirty="0"/>
              <a:t>Jennifer Lopez</a:t>
            </a:r>
          </a:p>
          <a:p>
            <a:pPr marL="0" indent="0" algn="ctr">
              <a:buFont typeface="Arial" panose="020B0604020202020204" pitchFamily="34" charset="0"/>
              <a:buNone/>
            </a:pPr>
            <a:r>
              <a:rPr lang="en-US" sz="2800" dirty="0"/>
              <a:t>Project Moxie</a:t>
            </a:r>
          </a:p>
          <a:p>
            <a:pPr marL="0" indent="0" algn="ctr">
              <a:buFont typeface="Arial" panose="020B0604020202020204" pitchFamily="34" charset="0"/>
              <a:buNone/>
            </a:pPr>
            <a:endParaRPr lang="en-US" sz="1100" b="1" dirty="0"/>
          </a:p>
          <a:p>
            <a:pPr marL="0" indent="0" algn="ctr">
              <a:buFont typeface="Arial" panose="020B0604020202020204" pitchFamily="34" charset="0"/>
              <a:buNone/>
            </a:pPr>
            <a:r>
              <a:rPr lang="en-US" b="1" dirty="0"/>
              <a:t>Vanessa </a:t>
            </a:r>
            <a:r>
              <a:rPr lang="en-US" b="1" dirty="0" err="1"/>
              <a:t>Fenley</a:t>
            </a:r>
            <a:endParaRPr lang="en-US" b="1" dirty="0"/>
          </a:p>
          <a:p>
            <a:pPr marL="0" indent="0" algn="ctr">
              <a:buFont typeface="Arial" panose="020B0604020202020204" pitchFamily="34" charset="0"/>
              <a:buNone/>
            </a:pPr>
            <a:r>
              <a:rPr lang="en-US" sz="2800" dirty="0"/>
              <a:t>Consultant</a:t>
            </a:r>
            <a:r>
              <a:rPr lang="en-US" sz="3000" dirty="0"/>
              <a:t> </a:t>
            </a:r>
          </a:p>
        </p:txBody>
      </p:sp>
    </p:spTree>
    <p:extLst>
      <p:ext uri="{BB962C8B-B14F-4D97-AF65-F5344CB8AC3E}">
        <p14:creationId xmlns:p14="http://schemas.microsoft.com/office/powerpoint/2010/main" val="1134648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008F6EF9-7A2D-AC4F-895E-B56EA4B8C76C}"/>
              </a:ext>
            </a:extLst>
          </p:cNvPr>
          <p:cNvSpPr txBox="1">
            <a:spLocks/>
          </p:cNvSpPr>
          <p:nvPr/>
        </p:nvSpPr>
        <p:spPr>
          <a:xfrm>
            <a:off x="1066800" y="1676400"/>
            <a:ext cx="7772400" cy="5162550"/>
          </a:xfrm>
          <a:prstGeom prst="rect">
            <a:avLst/>
          </a:prstGeom>
        </p:spPr>
        <p:txBody>
          <a:bodyPr>
            <a:normAutofit fontScale="8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n-US" sz="2800" b="1" u="sng" dirty="0"/>
              <a:t>PHASE 1</a:t>
            </a:r>
            <a:r>
              <a:rPr lang="en-US" sz="2800" b="1" dirty="0"/>
              <a:t>: Systems-level evaluation of current efforts</a:t>
            </a:r>
          </a:p>
          <a:p>
            <a:pPr marL="0" indent="0" algn="ctr">
              <a:buFont typeface="Arial" panose="020B0604020202020204" pitchFamily="34" charset="0"/>
              <a:buNone/>
            </a:pPr>
            <a:endParaRPr lang="en-US" sz="900" b="1" dirty="0"/>
          </a:p>
          <a:p>
            <a:pPr marL="457200" indent="-457200">
              <a:buFont typeface="+mj-lt"/>
              <a:buAutoNum type="arabicPeriod"/>
            </a:pPr>
            <a:r>
              <a:rPr lang="en-US" sz="2800" b="1" dirty="0"/>
              <a:t>Collect and synthesize information</a:t>
            </a:r>
          </a:p>
          <a:p>
            <a:pPr lvl="1"/>
            <a:r>
              <a:rPr lang="en-US" sz="2100" dirty="0"/>
              <a:t>Interview key stakeholders, including Councilmembers and Mayor</a:t>
            </a:r>
          </a:p>
          <a:p>
            <a:pPr lvl="1"/>
            <a:r>
              <a:rPr lang="en-US" sz="2100" dirty="0"/>
              <a:t>Survey providers and others not interviewed</a:t>
            </a:r>
          </a:p>
          <a:p>
            <a:pPr lvl="1"/>
            <a:r>
              <a:rPr lang="en-US" sz="2100" dirty="0"/>
              <a:t>Gather information from those with lived experiences</a:t>
            </a:r>
          </a:p>
          <a:p>
            <a:pPr marL="457200" indent="-457200">
              <a:buFont typeface="+mj-lt"/>
              <a:buAutoNum type="arabicPeriod"/>
            </a:pPr>
            <a:r>
              <a:rPr lang="en-US" sz="2800" b="1" dirty="0"/>
              <a:t>Gain an understanding of local efforts</a:t>
            </a:r>
          </a:p>
          <a:p>
            <a:pPr lvl="1"/>
            <a:r>
              <a:rPr lang="en-US" sz="2100" dirty="0"/>
              <a:t>Review local/regional documents</a:t>
            </a:r>
          </a:p>
          <a:p>
            <a:pPr lvl="1"/>
            <a:r>
              <a:rPr lang="en-US" sz="2100" dirty="0"/>
              <a:t>Assess current system and services</a:t>
            </a:r>
          </a:p>
          <a:p>
            <a:pPr lvl="1"/>
            <a:r>
              <a:rPr lang="en-US" sz="2100" dirty="0"/>
              <a:t>Learn about the work of the HS and </a:t>
            </a:r>
            <a:r>
              <a:rPr lang="en-US" sz="2100"/>
              <a:t>AH Commissions</a:t>
            </a:r>
            <a:endParaRPr lang="en-US" sz="2100" dirty="0"/>
          </a:p>
          <a:p>
            <a:pPr lvl="1"/>
            <a:r>
              <a:rPr lang="en-US" sz="2100" dirty="0"/>
              <a:t>Identify areas of collaboration</a:t>
            </a:r>
          </a:p>
          <a:p>
            <a:pPr lvl="1"/>
            <a:r>
              <a:rPr lang="en-US" sz="2100" dirty="0"/>
              <a:t>Become familiar with local data collection including use of HMIS</a:t>
            </a:r>
          </a:p>
          <a:p>
            <a:pPr lvl="1"/>
            <a:r>
              <a:rPr lang="en-US" sz="2100" dirty="0"/>
              <a:t>Analyze local policies</a:t>
            </a:r>
          </a:p>
          <a:p>
            <a:pPr lvl="1"/>
            <a:r>
              <a:rPr lang="en-US" sz="2100" dirty="0"/>
              <a:t>Identify gaps in housing and service continuum</a:t>
            </a:r>
          </a:p>
          <a:p>
            <a:pPr marL="457200" indent="-457200">
              <a:buFont typeface="+mj-lt"/>
              <a:buAutoNum type="arabicPeriod"/>
            </a:pPr>
            <a:r>
              <a:rPr lang="en-US" sz="2800" b="1" dirty="0"/>
              <a:t>Gather best practice information</a:t>
            </a:r>
          </a:p>
          <a:p>
            <a:pPr lvl="1"/>
            <a:r>
              <a:rPr lang="en-US" sz="2100" dirty="0"/>
              <a:t>Identify efforts in similar sized communities</a:t>
            </a:r>
          </a:p>
          <a:p>
            <a:pPr lvl="1"/>
            <a:r>
              <a:rPr lang="en-US" sz="2100" dirty="0"/>
              <a:t>Conduct research to identify best practices</a:t>
            </a:r>
          </a:p>
        </p:txBody>
      </p:sp>
    </p:spTree>
    <p:extLst>
      <p:ext uri="{BB962C8B-B14F-4D97-AF65-F5344CB8AC3E}">
        <p14:creationId xmlns:p14="http://schemas.microsoft.com/office/powerpoint/2010/main" val="1341617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78806E-3677-C54B-83B2-9058BE9E9966}"/>
              </a:ext>
            </a:extLst>
          </p:cNvPr>
          <p:cNvSpPr txBox="1">
            <a:spLocks/>
          </p:cNvSpPr>
          <p:nvPr/>
        </p:nvSpPr>
        <p:spPr>
          <a:xfrm>
            <a:off x="1143000" y="1752600"/>
            <a:ext cx="7620000" cy="5105400"/>
          </a:xfrm>
          <a:prstGeom prst="rect">
            <a:avLst/>
          </a:prstGeom>
        </p:spPr>
        <p:txBody>
          <a:bodyPr>
            <a:normAutofit fontScale="925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n-US" sz="2800" b="1" u="sng" dirty="0"/>
              <a:t>PHASE </a:t>
            </a:r>
            <a:r>
              <a:rPr lang="en-US" sz="2800" u="sng" dirty="0"/>
              <a:t>2</a:t>
            </a:r>
            <a:r>
              <a:rPr lang="en-US" sz="2800" b="1" dirty="0"/>
              <a:t>: Develop an actionable management plan</a:t>
            </a:r>
          </a:p>
          <a:p>
            <a:pPr marL="0" indent="0" algn="ctr">
              <a:buFont typeface="Arial" panose="020B0604020202020204" pitchFamily="34" charset="0"/>
              <a:buNone/>
            </a:pPr>
            <a:endParaRPr lang="en-US" sz="900" b="1" dirty="0"/>
          </a:p>
          <a:p>
            <a:pPr marL="457200" indent="-457200">
              <a:buFont typeface="+mj-lt"/>
              <a:buAutoNum type="arabicPeriod"/>
            </a:pPr>
            <a:r>
              <a:rPr lang="en-US" sz="2800" dirty="0"/>
              <a:t>Facilitate community meetings to gather input</a:t>
            </a:r>
          </a:p>
          <a:p>
            <a:pPr marL="457200" indent="-457200">
              <a:buFont typeface="+mj-lt"/>
              <a:buAutoNum type="arabicPeriod"/>
            </a:pPr>
            <a:r>
              <a:rPr lang="en-US" sz="2800" dirty="0"/>
              <a:t>Summarize interview information for discussion </a:t>
            </a:r>
          </a:p>
          <a:p>
            <a:pPr marL="457200" indent="-457200">
              <a:buFont typeface="+mj-lt"/>
              <a:buAutoNum type="arabicPeriod"/>
            </a:pPr>
            <a:r>
              <a:rPr lang="en-US" sz="2800" dirty="0"/>
              <a:t>Determine broad goal areas based upon Phase 1 information as well as community input</a:t>
            </a:r>
          </a:p>
          <a:p>
            <a:pPr marL="457200" indent="-457200">
              <a:buFont typeface="+mj-lt"/>
              <a:buAutoNum type="arabicPeriod"/>
            </a:pPr>
            <a:r>
              <a:rPr lang="en-US" sz="2800" dirty="0"/>
              <a:t>Review best practice information relative to gaps</a:t>
            </a:r>
          </a:p>
          <a:p>
            <a:pPr marL="457200" indent="-457200">
              <a:buFont typeface="+mj-lt"/>
              <a:buAutoNum type="arabicPeriod"/>
            </a:pPr>
            <a:r>
              <a:rPr lang="en-US" sz="2800" dirty="0"/>
              <a:t>Identify and prioritize objectives within goal areas</a:t>
            </a:r>
          </a:p>
          <a:p>
            <a:pPr marL="457200" indent="-457200">
              <a:buFont typeface="+mj-lt"/>
              <a:buAutoNum type="arabicPeriod"/>
            </a:pPr>
            <a:r>
              <a:rPr lang="en-US" sz="2800" dirty="0"/>
              <a:t>Determine short-, medium- and long- range tasks</a:t>
            </a:r>
          </a:p>
          <a:p>
            <a:pPr marL="457200" indent="-457200">
              <a:buFont typeface="+mj-lt"/>
              <a:buAutoNum type="arabicPeriod"/>
            </a:pPr>
            <a:r>
              <a:rPr lang="en-US" sz="2800" dirty="0"/>
              <a:t>Develop task time frames and identify persons responsible within actionable management plan</a:t>
            </a:r>
          </a:p>
        </p:txBody>
      </p:sp>
    </p:spTree>
    <p:extLst>
      <p:ext uri="{BB962C8B-B14F-4D97-AF65-F5344CB8AC3E}">
        <p14:creationId xmlns:p14="http://schemas.microsoft.com/office/powerpoint/2010/main" val="3075844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CCF3E609-179A-EB48-BE4E-0A64F320B4F1}"/>
              </a:ext>
            </a:extLst>
          </p:cNvPr>
          <p:cNvSpPr txBox="1">
            <a:spLocks/>
          </p:cNvSpPr>
          <p:nvPr/>
        </p:nvSpPr>
        <p:spPr>
          <a:xfrm>
            <a:off x="914400" y="1752600"/>
            <a:ext cx="8001000" cy="5105400"/>
          </a:xfrm>
          <a:prstGeom prst="rect">
            <a:avLst/>
          </a:prstGeom>
        </p:spPr>
        <p:txBody>
          <a:bodyPr>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n-US" sz="2400" b="1" u="sng" dirty="0"/>
              <a:t>PHASE </a:t>
            </a:r>
            <a:r>
              <a:rPr lang="en-US" sz="2800" b="1" u="sng" dirty="0"/>
              <a:t>3</a:t>
            </a:r>
            <a:r>
              <a:rPr lang="en-US" sz="2400" b="1" dirty="0"/>
              <a:t>: Develop a Strategic Implementation Plan</a:t>
            </a:r>
          </a:p>
          <a:p>
            <a:pPr marL="0" indent="0">
              <a:buFont typeface="Arial" panose="020B0604020202020204" pitchFamily="34" charset="0"/>
              <a:buNone/>
            </a:pPr>
            <a:endParaRPr lang="en-US" sz="900" b="1" dirty="0"/>
          </a:p>
          <a:p>
            <a:pPr marL="457200" indent="-457200">
              <a:buFont typeface="+mj-lt"/>
              <a:buAutoNum type="arabicPeriod"/>
            </a:pPr>
            <a:r>
              <a:rPr lang="en-US" sz="2400" dirty="0"/>
              <a:t>Finalize actionable management plan</a:t>
            </a:r>
          </a:p>
          <a:p>
            <a:pPr marL="457200" indent="-457200">
              <a:buFont typeface="+mj-lt"/>
              <a:buAutoNum type="arabicPeriod"/>
            </a:pPr>
            <a:r>
              <a:rPr lang="en-US" sz="2400" dirty="0"/>
              <a:t>Provide recommendations in following areas:</a:t>
            </a:r>
          </a:p>
          <a:p>
            <a:pPr lvl="1"/>
            <a:r>
              <a:rPr lang="en-US" sz="2400" dirty="0"/>
              <a:t>Governance structure</a:t>
            </a:r>
          </a:p>
          <a:p>
            <a:pPr lvl="1"/>
            <a:r>
              <a:rPr lang="en-US" sz="2400" dirty="0"/>
              <a:t>Replication/expansion of successful efforts</a:t>
            </a:r>
          </a:p>
          <a:p>
            <a:pPr lvl="1"/>
            <a:r>
              <a:rPr lang="en-US" sz="2400" dirty="0"/>
              <a:t>Best practices – strengthen existing systems &amp; services</a:t>
            </a:r>
          </a:p>
          <a:p>
            <a:pPr lvl="1"/>
            <a:r>
              <a:rPr lang="en-US" sz="2400" dirty="0"/>
              <a:t>New partnerships/providers to address gaps</a:t>
            </a:r>
          </a:p>
          <a:p>
            <a:pPr lvl="1"/>
            <a:r>
              <a:rPr lang="en-US" sz="2400" dirty="0"/>
              <a:t>Scaling resources and policies across region</a:t>
            </a:r>
          </a:p>
          <a:p>
            <a:pPr lvl="1"/>
            <a:r>
              <a:rPr lang="en-US" sz="2400" dirty="0"/>
              <a:t>Housing inventory with future needs</a:t>
            </a:r>
          </a:p>
          <a:p>
            <a:pPr lvl="1"/>
            <a:r>
              <a:rPr lang="en-US" sz="2400" dirty="0"/>
              <a:t>Use of data to inform plan progress and future revisions</a:t>
            </a:r>
          </a:p>
          <a:p>
            <a:pPr lvl="1"/>
            <a:r>
              <a:rPr lang="en-US" sz="2400" dirty="0"/>
              <a:t>Incorporate those with lived experience into formal roles</a:t>
            </a:r>
          </a:p>
          <a:p>
            <a:pPr lvl="1"/>
            <a:r>
              <a:rPr lang="en-US" sz="2400" dirty="0"/>
              <a:t>Community education strategies</a:t>
            </a:r>
          </a:p>
          <a:p>
            <a:pPr marL="457200" indent="-457200">
              <a:buFont typeface="+mj-lt"/>
              <a:buAutoNum type="arabicPeriod"/>
            </a:pPr>
            <a:r>
              <a:rPr lang="en-US" sz="2400" dirty="0"/>
              <a:t>Present draft plan to community stakeholders for input</a:t>
            </a:r>
          </a:p>
          <a:p>
            <a:pPr marL="457200" indent="-457200">
              <a:buFont typeface="+mj-lt"/>
              <a:buAutoNum type="arabicPeriod"/>
            </a:pPr>
            <a:r>
              <a:rPr lang="en-US" sz="2400" dirty="0"/>
              <a:t>Finalize plan</a:t>
            </a:r>
          </a:p>
        </p:txBody>
      </p:sp>
    </p:spTree>
    <p:extLst>
      <p:ext uri="{BB962C8B-B14F-4D97-AF65-F5344CB8AC3E}">
        <p14:creationId xmlns:p14="http://schemas.microsoft.com/office/powerpoint/2010/main" val="3179152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32E3EA74-29ED-644E-B0C7-8DC9B6F788BE}"/>
              </a:ext>
            </a:extLst>
          </p:cNvPr>
          <p:cNvSpPr txBox="1">
            <a:spLocks/>
          </p:cNvSpPr>
          <p:nvPr/>
        </p:nvSpPr>
        <p:spPr>
          <a:xfrm>
            <a:off x="381000" y="1828800"/>
            <a:ext cx="8458200" cy="4865913"/>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n-US" b="1" u="sng" dirty="0"/>
              <a:t>PROJECT APPROACH</a:t>
            </a:r>
          </a:p>
          <a:p>
            <a:pPr marL="0" indent="0">
              <a:buFont typeface="Arial" panose="020B0604020202020204" pitchFamily="34" charset="0"/>
              <a:buNone/>
            </a:pPr>
            <a:r>
              <a:rPr lang="en-US" dirty="0"/>
              <a:t>Incorporate a </a:t>
            </a:r>
            <a:r>
              <a:rPr lang="en-US" b="1" i="1" dirty="0">
                <a:solidFill>
                  <a:srgbClr val="0070C0"/>
                </a:solidFill>
              </a:rPr>
              <a:t>variety of voices </a:t>
            </a:r>
            <a:r>
              <a:rPr lang="en-US" i="1" dirty="0"/>
              <a:t>and participation </a:t>
            </a:r>
          </a:p>
          <a:p>
            <a:pPr marL="0" indent="0">
              <a:buFont typeface="Arial" panose="020B0604020202020204" pitchFamily="34" charset="0"/>
              <a:buNone/>
            </a:pPr>
            <a:r>
              <a:rPr lang="en-US" dirty="0"/>
              <a:t>Use </a:t>
            </a:r>
            <a:r>
              <a:rPr lang="en-US" b="1" i="1" dirty="0">
                <a:solidFill>
                  <a:srgbClr val="0070C0"/>
                </a:solidFill>
              </a:rPr>
              <a:t>data</a:t>
            </a:r>
            <a:r>
              <a:rPr lang="en-US" dirty="0"/>
              <a:t> to drive understanding of current systems and future decision-making</a:t>
            </a:r>
          </a:p>
          <a:p>
            <a:pPr marL="0" indent="0">
              <a:buFont typeface="Arial" panose="020B0604020202020204" pitchFamily="34" charset="0"/>
              <a:buNone/>
            </a:pPr>
            <a:r>
              <a:rPr lang="en-US" b="1" i="1" dirty="0">
                <a:solidFill>
                  <a:srgbClr val="0070C0"/>
                </a:solidFill>
              </a:rPr>
              <a:t>Collaborative</a:t>
            </a:r>
            <a:r>
              <a:rPr lang="en-US" dirty="0"/>
              <a:t> </a:t>
            </a:r>
            <a:r>
              <a:rPr lang="en-US" b="1" i="1" dirty="0">
                <a:solidFill>
                  <a:srgbClr val="0070C0"/>
                </a:solidFill>
              </a:rPr>
              <a:t>involvement</a:t>
            </a:r>
            <a:r>
              <a:rPr lang="en-US" dirty="0"/>
              <a:t> across sectors and geography</a:t>
            </a:r>
          </a:p>
          <a:p>
            <a:pPr marL="0" indent="0">
              <a:buFont typeface="Arial" panose="020B0604020202020204" pitchFamily="34" charset="0"/>
              <a:buNone/>
            </a:pPr>
            <a:r>
              <a:rPr lang="en-US" b="1" i="1" dirty="0">
                <a:solidFill>
                  <a:srgbClr val="0070C0"/>
                </a:solidFill>
              </a:rPr>
              <a:t>Transparency</a:t>
            </a:r>
            <a:r>
              <a:rPr lang="en-US" dirty="0"/>
              <a:t> throughout the process</a:t>
            </a:r>
          </a:p>
          <a:p>
            <a:pPr marL="0" indent="0">
              <a:buFont typeface="Arial" panose="020B0604020202020204" pitchFamily="34" charset="0"/>
              <a:buNone/>
            </a:pPr>
            <a:r>
              <a:rPr lang="en-US" b="1" i="1" dirty="0">
                <a:solidFill>
                  <a:srgbClr val="0070C0"/>
                </a:solidFill>
              </a:rPr>
              <a:t>Actionable</a:t>
            </a:r>
            <a:r>
              <a:rPr lang="en-US" dirty="0"/>
              <a:t> </a:t>
            </a:r>
            <a:r>
              <a:rPr lang="en-US" b="1" i="1" dirty="0">
                <a:solidFill>
                  <a:srgbClr val="0070C0"/>
                </a:solidFill>
              </a:rPr>
              <a:t>strategies</a:t>
            </a:r>
            <a:r>
              <a:rPr lang="en-US" dirty="0"/>
              <a:t> with measures</a:t>
            </a:r>
          </a:p>
        </p:txBody>
      </p:sp>
    </p:spTree>
    <p:extLst>
      <p:ext uri="{BB962C8B-B14F-4D97-AF65-F5344CB8AC3E}">
        <p14:creationId xmlns:p14="http://schemas.microsoft.com/office/powerpoint/2010/main" val="3827743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C75FF36-1B9D-C743-B424-147BC2B72D8F}"/>
              </a:ext>
            </a:extLst>
          </p:cNvPr>
          <p:cNvSpPr txBox="1"/>
          <p:nvPr/>
        </p:nvSpPr>
        <p:spPr>
          <a:xfrm>
            <a:off x="2362200" y="1600200"/>
            <a:ext cx="5638800" cy="4832092"/>
          </a:xfrm>
          <a:prstGeom prst="rect">
            <a:avLst/>
          </a:prstGeom>
          <a:noFill/>
        </p:spPr>
        <p:txBody>
          <a:bodyPr wrap="square" rtlCol="0">
            <a:spAutoFit/>
          </a:bodyPr>
          <a:lstStyle/>
          <a:p>
            <a:pPr algn="ctr"/>
            <a:r>
              <a:rPr lang="en-US" sz="4400" b="1" dirty="0"/>
              <a:t>LOVELAND ASSETS</a:t>
            </a:r>
          </a:p>
          <a:p>
            <a:pPr marL="457200" indent="-457200">
              <a:buFont typeface="Arial" panose="020B0604020202020204" pitchFamily="34" charset="0"/>
              <a:buChar char="•"/>
            </a:pPr>
            <a:r>
              <a:rPr lang="en-US" sz="2400" dirty="0"/>
              <a:t>Jumpstart Court</a:t>
            </a:r>
          </a:p>
          <a:p>
            <a:pPr marL="457200" indent="-457200">
              <a:buFont typeface="Arial" panose="020B0604020202020204" pitchFamily="34" charset="0"/>
              <a:buChar char="•"/>
            </a:pPr>
            <a:r>
              <a:rPr lang="en-US" sz="2400" dirty="0"/>
              <a:t>Political will</a:t>
            </a:r>
          </a:p>
          <a:p>
            <a:pPr marL="457200" indent="-457200">
              <a:buFont typeface="Arial" panose="020B0604020202020204" pitchFamily="34" charset="0"/>
              <a:buChar char="•"/>
            </a:pPr>
            <a:r>
              <a:rPr lang="en-US" sz="2400" dirty="0"/>
              <a:t>City staff leadership</a:t>
            </a:r>
          </a:p>
          <a:p>
            <a:pPr marL="457200" indent="-457200">
              <a:buFont typeface="Arial" panose="020B0604020202020204" pitchFamily="34" charset="0"/>
              <a:buChar char="•"/>
            </a:pPr>
            <a:r>
              <a:rPr lang="en-US" sz="2400" dirty="0"/>
              <a:t>Committed non-profits</a:t>
            </a:r>
          </a:p>
          <a:p>
            <a:pPr marL="457200" indent="-457200">
              <a:buFont typeface="Arial" panose="020B0604020202020204" pitchFamily="34" charset="0"/>
              <a:buChar char="•"/>
            </a:pPr>
            <a:r>
              <a:rPr lang="en-US" sz="2400" dirty="0"/>
              <a:t>Involvement of faith communities</a:t>
            </a:r>
          </a:p>
          <a:p>
            <a:pPr marL="457200" indent="-457200">
              <a:buFont typeface="Arial" panose="020B0604020202020204" pitchFamily="34" charset="0"/>
              <a:buChar char="•"/>
            </a:pPr>
            <a:r>
              <a:rPr lang="en-US" sz="2400" dirty="0"/>
              <a:t>Regional partnerships</a:t>
            </a:r>
          </a:p>
          <a:p>
            <a:pPr marL="457200" indent="-457200">
              <a:buFont typeface="Arial" panose="020B0604020202020204" pitchFamily="34" charset="0"/>
              <a:buChar char="•"/>
            </a:pPr>
            <a:r>
              <a:rPr lang="en-US" sz="2400" dirty="0"/>
              <a:t>Coordinated entry system</a:t>
            </a:r>
          </a:p>
          <a:p>
            <a:pPr marL="457200" indent="-457200">
              <a:buFont typeface="Arial" panose="020B0604020202020204" pitchFamily="34" charset="0"/>
              <a:buChar char="•"/>
            </a:pPr>
            <a:r>
              <a:rPr lang="en-US" sz="2400" dirty="0"/>
              <a:t>Partners providing housing continuum</a:t>
            </a:r>
          </a:p>
          <a:p>
            <a:pPr marL="457200" indent="-457200">
              <a:buFont typeface="Arial" panose="020B0604020202020204" pitchFamily="34" charset="0"/>
              <a:buChar char="•"/>
            </a:pPr>
            <a:r>
              <a:rPr lang="en-US" sz="2400" dirty="0"/>
              <a:t>Volunteer involvement</a:t>
            </a:r>
          </a:p>
          <a:p>
            <a:pPr marL="457200" indent="-457200">
              <a:buFont typeface="Arial" panose="020B0604020202020204" pitchFamily="34" charset="0"/>
              <a:buChar char="•"/>
            </a:pPr>
            <a:r>
              <a:rPr lang="en-US" sz="2400" dirty="0"/>
              <a:t>Library</a:t>
            </a:r>
          </a:p>
          <a:p>
            <a:pPr marL="457200" indent="-457200">
              <a:buFont typeface="Arial" panose="020B0604020202020204" pitchFamily="34" charset="0"/>
              <a:buChar char="•"/>
            </a:pPr>
            <a:r>
              <a:rPr lang="en-US" sz="2400" dirty="0"/>
              <a:t>Other assets?</a:t>
            </a:r>
          </a:p>
        </p:txBody>
      </p:sp>
    </p:spTree>
    <p:extLst>
      <p:ext uri="{BB962C8B-B14F-4D97-AF65-F5344CB8AC3E}">
        <p14:creationId xmlns:p14="http://schemas.microsoft.com/office/powerpoint/2010/main" val="3609237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DE28A20-9062-8C47-AFFE-E49A44DEA767}"/>
              </a:ext>
            </a:extLst>
          </p:cNvPr>
          <p:cNvSpPr txBox="1"/>
          <p:nvPr/>
        </p:nvSpPr>
        <p:spPr>
          <a:xfrm>
            <a:off x="1524000" y="2286000"/>
            <a:ext cx="6932347" cy="646331"/>
          </a:xfrm>
          <a:prstGeom prst="rect">
            <a:avLst/>
          </a:prstGeom>
          <a:noFill/>
        </p:spPr>
        <p:txBody>
          <a:bodyPr wrap="none" rtlCol="0">
            <a:spAutoFit/>
          </a:bodyPr>
          <a:lstStyle/>
          <a:p>
            <a:r>
              <a:rPr lang="en-US" sz="3600" b="1" dirty="0"/>
              <a:t>Community Stakeholder Interviews</a:t>
            </a:r>
          </a:p>
        </p:txBody>
      </p:sp>
      <p:sp>
        <p:nvSpPr>
          <p:cNvPr id="3" name="TextBox 2">
            <a:extLst>
              <a:ext uri="{FF2B5EF4-FFF2-40B4-BE49-F238E27FC236}">
                <a16:creationId xmlns:a16="http://schemas.microsoft.com/office/drawing/2014/main" id="{17AD360D-197C-254E-872A-78CDC76A69FD}"/>
              </a:ext>
            </a:extLst>
          </p:cNvPr>
          <p:cNvSpPr txBox="1"/>
          <p:nvPr/>
        </p:nvSpPr>
        <p:spPr>
          <a:xfrm>
            <a:off x="1295400" y="3352800"/>
            <a:ext cx="6934200" cy="1323439"/>
          </a:xfrm>
          <a:prstGeom prst="rect">
            <a:avLst/>
          </a:prstGeom>
          <a:noFill/>
        </p:spPr>
        <p:txBody>
          <a:bodyPr wrap="square" rtlCol="0">
            <a:spAutoFit/>
          </a:bodyPr>
          <a:lstStyle/>
          <a:p>
            <a:pPr marL="285750" indent="-285750">
              <a:buFont typeface="Arial" panose="020B0604020202020204" pitchFamily="34" charset="0"/>
              <a:buChar char="•"/>
            </a:pPr>
            <a:r>
              <a:rPr lang="en-US" sz="2000" b="1" dirty="0"/>
              <a:t>37</a:t>
            </a:r>
            <a:r>
              <a:rPr lang="en-US" sz="2000" dirty="0"/>
              <a:t> nonprofit leaders and public entities were interviewed about homelessness in Loveland. </a:t>
            </a:r>
          </a:p>
          <a:p>
            <a:pPr marL="285750" indent="-285750">
              <a:buFont typeface="Arial" panose="020B0604020202020204" pitchFamily="34" charset="0"/>
              <a:buChar char="•"/>
            </a:pPr>
            <a:r>
              <a:rPr lang="en-US" sz="2000" dirty="0"/>
              <a:t>Percentages presented are </a:t>
            </a:r>
            <a:r>
              <a:rPr lang="en-US" sz="2000" b="1" dirty="0"/>
              <a:t>valid</a:t>
            </a:r>
            <a:r>
              <a:rPr lang="en-US" sz="2000" dirty="0"/>
              <a:t>, meaning they exclude </a:t>
            </a:r>
            <a:r>
              <a:rPr lang="en-US" sz="2000" b="1" dirty="0"/>
              <a:t>missing data</a:t>
            </a:r>
            <a:r>
              <a:rPr lang="en-US" sz="2000" dirty="0"/>
              <a:t>.   </a:t>
            </a:r>
          </a:p>
        </p:txBody>
      </p:sp>
    </p:spTree>
    <p:extLst>
      <p:ext uri="{BB962C8B-B14F-4D97-AF65-F5344CB8AC3E}">
        <p14:creationId xmlns:p14="http://schemas.microsoft.com/office/powerpoint/2010/main" val="2118538967"/>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1">
    <a:dk1>
      <a:sysClr val="windowText" lastClr="000000"/>
    </a:dk1>
    <a:lt1>
      <a:sysClr val="window" lastClr="FFFFFF"/>
    </a:lt1>
    <a:dk2>
      <a:srgbClr val="1F497D"/>
    </a:dk2>
    <a:lt2>
      <a:srgbClr val="EEECE1"/>
    </a:lt2>
    <a:accent1>
      <a:srgbClr val="C00000"/>
    </a:accent1>
    <a:accent2>
      <a:srgbClr val="000000"/>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Custom 1">
    <a:dk1>
      <a:sysClr val="windowText" lastClr="000000"/>
    </a:dk1>
    <a:lt1>
      <a:sysClr val="window" lastClr="FFFFFF"/>
    </a:lt1>
    <a:dk2>
      <a:srgbClr val="1F497D"/>
    </a:dk2>
    <a:lt2>
      <a:srgbClr val="EEECE1"/>
    </a:lt2>
    <a:accent1>
      <a:srgbClr val="C00000"/>
    </a:accent1>
    <a:accent2>
      <a:srgbClr val="000000"/>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2060</TotalTime>
  <Words>1385</Words>
  <Application>Microsoft Office PowerPoint</Application>
  <PresentationFormat>On-screen Show (4:3)</PresentationFormat>
  <Paragraphs>245</Paragraphs>
  <Slides>27</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27</vt:i4>
      </vt:variant>
    </vt:vector>
  </HeadingPairs>
  <TitlesOfParts>
    <vt:vector size="32" baseType="lpstr">
      <vt:lpstr>Arial</vt:lpstr>
      <vt:lpstr>Calibri</vt:lpstr>
      <vt:lpstr>Times New Roman</vt:lpstr>
      <vt:lpstr>1_Office Theme</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temp</dc:creator>
  <cp:lastModifiedBy>hadea</cp:lastModifiedBy>
  <cp:revision>66</cp:revision>
  <cp:lastPrinted>2019-02-12T01:15:01Z</cp:lastPrinted>
  <dcterms:created xsi:type="dcterms:W3CDTF">2014-07-28T17:39:16Z</dcterms:created>
  <dcterms:modified xsi:type="dcterms:W3CDTF">2019-02-20T17:58:45Z</dcterms:modified>
</cp:coreProperties>
</file>