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8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DFD2-734A-431A-95EE-B524BDFF87CF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F61-EE1F-4AE6-A249-59BA92B7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6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DFD2-734A-431A-95EE-B524BDFF87CF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F61-EE1F-4AE6-A249-59BA92B7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3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DFD2-734A-431A-95EE-B524BDFF87CF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F61-EE1F-4AE6-A249-59BA92B7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4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94514"/>
            <a:ext cx="12192000" cy="707572"/>
          </a:xfrm>
        </p:spPr>
        <p:txBody>
          <a:bodyPr>
            <a:normAutofit/>
          </a:bodyPr>
          <a:lstStyle>
            <a:lvl1pPr marL="0" indent="0" algn="ctr">
              <a:buNone/>
              <a:defRPr sz="3500" b="1" i="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0" y="1121228"/>
            <a:ext cx="12192000" cy="1121229"/>
          </a:xfrm>
        </p:spPr>
        <p:txBody>
          <a:bodyPr>
            <a:normAutofit/>
          </a:bodyPr>
          <a:lstStyle>
            <a:lvl1pPr algn="ctr">
              <a:defRPr sz="6000" baseline="0"/>
            </a:lvl1pPr>
          </a:lstStyle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332038"/>
            <a:ext cx="12192000" cy="25146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5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94514"/>
            <a:ext cx="12192000" cy="707572"/>
          </a:xfrm>
        </p:spPr>
        <p:txBody>
          <a:bodyPr>
            <a:normAutofit/>
          </a:bodyPr>
          <a:lstStyle>
            <a:lvl1pPr marL="0" indent="0" algn="ctr">
              <a:buNone/>
              <a:defRPr sz="3500" b="1" i="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0" y="1121228"/>
            <a:ext cx="12192000" cy="1121229"/>
          </a:xfrm>
        </p:spPr>
        <p:txBody>
          <a:bodyPr>
            <a:normAutofit/>
          </a:bodyPr>
          <a:lstStyle>
            <a:lvl1pPr algn="ctr">
              <a:defRPr sz="6000" baseline="0"/>
            </a:lvl1pPr>
          </a:lstStyle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332038"/>
            <a:ext cx="12192000" cy="25146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207566" y="2529119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7928406" y="2529119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23450"/>
            <a:ext cx="12192000" cy="624622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pPr algn="ctr"/>
            <a:r>
              <a:rPr lang="en-US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SECTION HEADLINE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87363" y="5006975"/>
            <a:ext cx="11149012" cy="868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200" b="1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“Quote Here”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87363" y="2494722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07566" y="3209027"/>
            <a:ext cx="3429000" cy="16700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,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935417" y="3259164"/>
            <a:ext cx="3429000" cy="16700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,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588770"/>
            <a:ext cx="12192000" cy="734502"/>
          </a:xfrm>
        </p:spPr>
        <p:txBody>
          <a:bodyPr/>
          <a:lstStyle>
            <a:lvl1pPr marL="0" indent="0" algn="ctr">
              <a:buFontTx/>
              <a:buNone/>
              <a:defRPr sz="2800" baseline="0"/>
            </a:lvl1pPr>
          </a:lstStyle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Brief description about what this slide is about.</a:t>
            </a:r>
            <a:endParaRPr lang="en-US" sz="2400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87363" y="3252579"/>
            <a:ext cx="3429000" cy="16700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,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487363" y="2493963"/>
            <a:ext cx="3429000" cy="587375"/>
          </a:xfrm>
        </p:spPr>
        <p:txBody>
          <a:bodyPr anchor="ctr" anchorCtr="0"/>
          <a:lstStyle>
            <a:lvl1pPr marL="0" indent="0" algn="ctr">
              <a:buFontTx/>
              <a:buNone/>
              <a:defRPr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BLOCK FEATURE</a:t>
            </a:r>
            <a:endParaRPr lang="en-US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207566" y="2557703"/>
            <a:ext cx="3429000" cy="587375"/>
          </a:xfrm>
        </p:spPr>
        <p:txBody>
          <a:bodyPr anchor="ctr" anchorCtr="0"/>
          <a:lstStyle>
            <a:lvl1pPr marL="0" indent="0" algn="ctr">
              <a:buFontTx/>
              <a:buNone/>
              <a:defRPr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BLOCK FEATURE</a:t>
            </a:r>
            <a:endParaRPr lang="en-US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935417" y="2552730"/>
            <a:ext cx="3429000" cy="587375"/>
          </a:xfrm>
        </p:spPr>
        <p:txBody>
          <a:bodyPr anchor="ctr" anchorCtr="0"/>
          <a:lstStyle>
            <a:lvl1pPr marL="0" indent="0" algn="ctr">
              <a:buFontTx/>
              <a:buNone/>
              <a:defRPr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BLOCK FEATURE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08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417002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31850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4074"/>
            <a:ext cx="10515600" cy="98713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002154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569027"/>
            <a:ext cx="10515600" cy="3605646"/>
          </a:xfrm>
        </p:spPr>
        <p:txBody>
          <a:bodyPr numCol="3" spcCol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30 word copy block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fringilla</a:t>
            </a:r>
            <a:r>
              <a:rPr lang="en-US" dirty="0" smtClean="0"/>
              <a:t> at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,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tempus,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pharetra </a:t>
            </a:r>
            <a:r>
              <a:rPr lang="en-US" dirty="0" err="1" smtClean="0"/>
              <a:t>condimentum</a:t>
            </a:r>
            <a:r>
              <a:rPr lang="en-US" dirty="0" smtClean="0"/>
              <a:t>, </a:t>
            </a:r>
            <a:r>
              <a:rPr lang="en-US" dirty="0" err="1" smtClean="0"/>
              <a:t>turpis</a:t>
            </a:r>
            <a:r>
              <a:rPr lang="en-US" dirty="0" smtClean="0"/>
              <a:t> quam </a:t>
            </a:r>
            <a:r>
              <a:rPr lang="en-US" dirty="0" err="1" smtClean="0"/>
              <a:t>rhoncus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30 word copy block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fringilla</a:t>
            </a:r>
            <a:r>
              <a:rPr lang="en-US" dirty="0" smtClean="0"/>
              <a:t> at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,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tempus,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pharetra </a:t>
            </a:r>
            <a:r>
              <a:rPr lang="en-US" dirty="0" err="1" smtClean="0"/>
              <a:t>condimentum</a:t>
            </a:r>
            <a:r>
              <a:rPr lang="en-US" dirty="0" smtClean="0"/>
              <a:t>, </a:t>
            </a:r>
            <a:r>
              <a:rPr lang="en-US" dirty="0" err="1" smtClean="0"/>
              <a:t>turpis</a:t>
            </a:r>
            <a:r>
              <a:rPr lang="en-US" dirty="0" smtClean="0"/>
              <a:t> quam </a:t>
            </a:r>
            <a:r>
              <a:rPr lang="en-US" dirty="0" err="1" smtClean="0"/>
              <a:t>rhoncus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30 word copy block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fringilla</a:t>
            </a:r>
            <a:r>
              <a:rPr lang="en-US" dirty="0" smtClean="0"/>
              <a:t> at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,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tempus,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pharetra </a:t>
            </a:r>
            <a:r>
              <a:rPr lang="en-US" dirty="0" err="1" smtClean="0"/>
              <a:t>condimentum</a:t>
            </a:r>
            <a:r>
              <a:rPr lang="en-US" dirty="0" smtClean="0"/>
              <a:t>, </a:t>
            </a:r>
            <a:r>
              <a:rPr lang="en-US" dirty="0" err="1" smtClean="0"/>
              <a:t>turpis</a:t>
            </a:r>
            <a:r>
              <a:rPr lang="en-US" dirty="0" smtClean="0"/>
              <a:t> quam </a:t>
            </a:r>
            <a:r>
              <a:rPr lang="en-US" dirty="0" err="1" smtClean="0"/>
              <a:t>rhoncus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2287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07761" y="1203623"/>
            <a:ext cx="5383212" cy="5055209"/>
          </a:xfrm>
          <a:ln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effectLst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2190" y="1203623"/>
            <a:ext cx="5255260" cy="4680631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3500" baseline="0"/>
            </a:lvl1pPr>
          </a:lstStyle>
          <a:p>
            <a:pPr lvl="0"/>
            <a:r>
              <a:rPr lang="en-US" dirty="0" smtClean="0"/>
              <a:t> Bullet Point</a:t>
            </a:r>
          </a:p>
          <a:p>
            <a:pPr lvl="0"/>
            <a:r>
              <a:rPr lang="en-US" dirty="0" smtClean="0"/>
              <a:t> Bullet Point</a:t>
            </a:r>
          </a:p>
          <a:p>
            <a:pPr lvl="0"/>
            <a:r>
              <a:rPr lang="en-US" dirty="0" smtClean="0"/>
              <a:t> Bullet Point</a:t>
            </a:r>
          </a:p>
          <a:p>
            <a:pPr lvl="0"/>
            <a:r>
              <a:rPr lang="en-US" dirty="0" smtClean="0"/>
              <a:t> Bullet Point</a:t>
            </a:r>
          </a:p>
          <a:p>
            <a:pPr lvl="0"/>
            <a:r>
              <a:rPr lang="en-US" dirty="0" smtClean="0"/>
              <a:t> Bullet Point</a:t>
            </a:r>
          </a:p>
          <a:p>
            <a:pPr lvl="0"/>
            <a:r>
              <a:rPr lang="en-US" dirty="0" smtClean="0"/>
              <a:t> Bullet Point</a:t>
            </a:r>
          </a:p>
          <a:p>
            <a:pPr lvl="0"/>
            <a:r>
              <a:rPr lang="en-US" dirty="0" smtClean="0"/>
              <a:t> Bullet Point</a:t>
            </a:r>
          </a:p>
          <a:p>
            <a:pPr lvl="0"/>
            <a:r>
              <a:rPr lang="en-US" dirty="0" smtClean="0"/>
              <a:t> Bullet Point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1" y="195944"/>
            <a:ext cx="10890249" cy="9035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0069" y="5120640"/>
            <a:ext cx="5132071" cy="113819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</a:lstStyle>
          <a:p>
            <a:pPr algn="ctr"/>
            <a:r>
              <a:rPr lang="en-US" b="1" dirty="0" err="1" smtClean="0">
                <a:solidFill>
                  <a:schemeClr val="accent4"/>
                </a:solidFill>
              </a:rPr>
              <a:t>Neque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b="1" dirty="0" err="1" smtClean="0">
                <a:solidFill>
                  <a:schemeClr val="accent4"/>
                </a:solidFill>
              </a:rPr>
              <a:t>porro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b="1" dirty="0" err="1" smtClean="0">
                <a:solidFill>
                  <a:schemeClr val="accent4"/>
                </a:solidFill>
              </a:rPr>
              <a:t>quisquam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b="1" dirty="0" err="1" smtClean="0">
                <a:solidFill>
                  <a:schemeClr val="accent4"/>
                </a:solidFill>
              </a:rPr>
              <a:t>est</a:t>
            </a:r>
            <a:r>
              <a:rPr lang="en-US" b="1" dirty="0" smtClean="0">
                <a:solidFill>
                  <a:schemeClr val="accent4"/>
                </a:solidFill>
              </a:rPr>
              <a:t> qui </a:t>
            </a:r>
            <a:r>
              <a:rPr lang="en-US" b="1" dirty="0" err="1" smtClean="0">
                <a:solidFill>
                  <a:schemeClr val="accent4"/>
                </a:solidFill>
              </a:rPr>
              <a:t>dolorem</a:t>
            </a:r>
            <a:r>
              <a:rPr lang="en-US" b="1" dirty="0" smtClean="0">
                <a:solidFill>
                  <a:schemeClr val="accent4"/>
                </a:solidFill>
              </a:rPr>
              <a:t> ipsum </a:t>
            </a:r>
          </a:p>
          <a:p>
            <a:pPr algn="ctr"/>
            <a:r>
              <a:rPr lang="en-US" b="1" dirty="0" err="1" smtClean="0">
                <a:solidFill>
                  <a:schemeClr val="accent4"/>
                </a:solidFill>
              </a:rPr>
              <a:t>quia</a:t>
            </a:r>
            <a:r>
              <a:rPr lang="en-US" b="1" dirty="0" smtClean="0">
                <a:solidFill>
                  <a:schemeClr val="accent4"/>
                </a:solidFill>
              </a:rPr>
              <a:t> dolor sit </a:t>
            </a:r>
            <a:r>
              <a:rPr lang="en-US" b="1" dirty="0" err="1" smtClean="0">
                <a:solidFill>
                  <a:schemeClr val="accent4"/>
                </a:solidFill>
              </a:rPr>
              <a:t>amet</a:t>
            </a:r>
            <a:r>
              <a:rPr lang="en-US" b="1" dirty="0" smtClean="0">
                <a:solidFill>
                  <a:schemeClr val="accent4"/>
                </a:solidFill>
              </a:rPr>
              <a:t>, </a:t>
            </a:r>
            <a:r>
              <a:rPr lang="en-US" b="1" dirty="0" err="1" smtClean="0">
                <a:solidFill>
                  <a:schemeClr val="accent4"/>
                </a:solidFill>
              </a:rPr>
              <a:t>consectetur</a:t>
            </a:r>
            <a:r>
              <a:rPr lang="en-US" b="1" dirty="0" smtClean="0">
                <a:solidFill>
                  <a:schemeClr val="accent4"/>
                </a:solidFill>
              </a:rPr>
              <a:t>, </a:t>
            </a:r>
          </a:p>
          <a:p>
            <a:pPr algn="ctr"/>
            <a:r>
              <a:rPr lang="en-US" b="1" dirty="0" err="1" smtClean="0">
                <a:solidFill>
                  <a:schemeClr val="accent4"/>
                </a:solidFill>
              </a:rPr>
              <a:t>adipisci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b="1" dirty="0" err="1" smtClean="0">
                <a:solidFill>
                  <a:schemeClr val="accent4"/>
                </a:solidFill>
              </a:rPr>
              <a:t>velit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42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8884"/>
          </a:xfrm>
        </p:spPr>
        <p:txBody>
          <a:bodyPr/>
          <a:lstStyle/>
          <a:p>
            <a:r>
              <a:rPr lang="en-US" smtClean="0"/>
              <a:t>Presentation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049483"/>
            <a:ext cx="10515600" cy="4970318"/>
          </a:xfrm>
        </p:spPr>
        <p:txBody>
          <a:bodyPr numCol="2" spcCol="457200"/>
          <a:lstStyle>
            <a:lvl1pPr marL="2286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 b="1" i="0" baseline="0"/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Agenda Item</a:t>
            </a:r>
          </a:p>
          <a:p>
            <a:pPr lvl="0"/>
            <a:r>
              <a:rPr lang="en-US" dirty="0" smtClean="0"/>
              <a:t>Agenda Item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Agenda Item</a:t>
            </a:r>
          </a:p>
          <a:p>
            <a:pPr lvl="0"/>
            <a:r>
              <a:rPr lang="en-US" dirty="0" smtClean="0"/>
              <a:t>Agenda Item</a:t>
            </a:r>
          </a:p>
          <a:p>
            <a:pPr lvl="0"/>
            <a:r>
              <a:rPr lang="en-US" dirty="0" smtClean="0"/>
              <a:t>Agenda Item</a:t>
            </a:r>
          </a:p>
          <a:p>
            <a:pPr lvl="0"/>
            <a:r>
              <a:rPr lang="en-US" dirty="0" smtClean="0"/>
              <a:t>Agenda Item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Agenda Item</a:t>
            </a:r>
          </a:p>
          <a:p>
            <a:pPr lvl="0"/>
            <a:r>
              <a:rPr lang="en-US" dirty="0" smtClean="0"/>
              <a:t>Agenda Item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18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54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4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DFD2-734A-431A-95EE-B524BDFF87CF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F61-EE1F-4AE6-A249-59BA92B7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5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838200" y="1690688"/>
            <a:ext cx="10515600" cy="41227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3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25257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870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39788" y="2982913"/>
            <a:ext cx="3932237" cy="343965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83188" y="2982913"/>
            <a:ext cx="6172200" cy="278651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7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77886"/>
            <a:ext cx="3932237" cy="3191102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172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200" y="1153886"/>
            <a:ext cx="10515600" cy="4332514"/>
          </a:xfrm>
        </p:spPr>
        <p:txBody>
          <a:bodyPr>
            <a:noAutofit/>
          </a:bodyPr>
          <a:lstStyle>
            <a:lvl1pPr algn="ctr">
              <a:defRPr sz="14400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0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DFD2-734A-431A-95EE-B524BDFF87CF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F61-EE1F-4AE6-A249-59BA92B7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5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DFD2-734A-431A-95EE-B524BDFF87CF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F61-EE1F-4AE6-A249-59BA92B7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4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DFD2-734A-431A-95EE-B524BDFF87CF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F61-EE1F-4AE6-A249-59BA92B7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DFD2-734A-431A-95EE-B524BDFF87CF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F61-EE1F-4AE6-A249-59BA92B7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8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DFD2-734A-431A-95EE-B524BDFF87CF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F61-EE1F-4AE6-A249-59BA92B7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7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DFD2-734A-431A-95EE-B524BDFF87CF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F61-EE1F-4AE6-A249-59BA92B7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5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DFD2-734A-431A-95EE-B524BDFF87CF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3F61-EE1F-4AE6-A249-59BA92B7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2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DFD2-734A-431A-95EE-B524BDFF87CF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63F61-EE1F-4AE6-A249-59BA92B7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1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Regular copy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Bullet Points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4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895" y="5201097"/>
            <a:ext cx="7458238" cy="125249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Tanner Randall, PE - Senior Civil Engineer</a:t>
            </a:r>
          </a:p>
          <a:p>
            <a:r>
              <a:rPr lang="en-US" dirty="0" smtClean="0"/>
              <a:t>January 17, 2018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Boyd Parallel Interceptor </a:t>
            </a:r>
            <a:r>
              <a:rPr lang="en-US" sz="4000" b="1" dirty="0" smtClean="0"/>
              <a:t>(Phase 1) Project Construction Contract Award</a:t>
            </a:r>
            <a:endParaRPr lang="en-US" sz="4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2" b="31682"/>
          <a:stretch>
            <a:fillRect/>
          </a:stretch>
        </p:blipFill>
        <p:spPr>
          <a:xfrm>
            <a:off x="91440" y="2332038"/>
            <a:ext cx="11962015" cy="2514600"/>
          </a:xfrm>
        </p:spPr>
      </p:pic>
    </p:spTree>
    <p:extLst>
      <p:ext uri="{BB962C8B-B14F-4D97-AF65-F5344CB8AC3E}">
        <p14:creationId xmlns:p14="http://schemas.microsoft.com/office/powerpoint/2010/main" val="30805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829550" y="440009"/>
            <a:ext cx="4362450" cy="529404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Phase 1 Scope</a:t>
            </a:r>
          </a:p>
          <a:p>
            <a:pPr lvl="1"/>
            <a:r>
              <a:rPr lang="en-US" dirty="0" smtClean="0"/>
              <a:t>~2,100’ of 24” Sanitary Sewer</a:t>
            </a:r>
          </a:p>
          <a:p>
            <a:pPr lvl="1"/>
            <a:r>
              <a:rPr lang="en-US" dirty="0" smtClean="0"/>
              <a:t>~2,500’ of Storm Sewer </a:t>
            </a:r>
          </a:p>
          <a:p>
            <a:pPr lvl="1"/>
            <a:r>
              <a:rPr lang="en-US" dirty="0" smtClean="0"/>
              <a:t>~2,100’ of Duct Bank</a:t>
            </a:r>
          </a:p>
          <a:p>
            <a:pPr lvl="1"/>
            <a:r>
              <a:rPr lang="en-US" dirty="0" smtClean="0"/>
              <a:t>~2,900’ of Curb, Gutter, &amp; Sidewalk</a:t>
            </a:r>
          </a:p>
          <a:p>
            <a:pPr lvl="1"/>
            <a:r>
              <a:rPr lang="en-US" dirty="0" smtClean="0"/>
              <a:t>Complete Rebuild of Cheyenne Ave. and E. 17</a:t>
            </a:r>
            <a:r>
              <a:rPr lang="en-US" baseline="30000" dirty="0" smtClean="0"/>
              <a:t>th</a:t>
            </a:r>
            <a:r>
              <a:rPr lang="en-US" dirty="0" smtClean="0"/>
              <a:t> St.</a:t>
            </a:r>
          </a:p>
          <a:p>
            <a:r>
              <a:rPr lang="en-US" dirty="0" smtClean="0"/>
              <a:t>Phase 2</a:t>
            </a:r>
          </a:p>
          <a:p>
            <a:pPr lvl="1"/>
            <a:r>
              <a:rPr lang="en-US" dirty="0" smtClean="0"/>
              <a:t>Design at 60%</a:t>
            </a:r>
          </a:p>
          <a:p>
            <a:pPr lvl="1"/>
            <a:r>
              <a:rPr lang="en-US" dirty="0" smtClean="0"/>
              <a:t>LUC in April 2018</a:t>
            </a:r>
          </a:p>
          <a:p>
            <a:pPr lvl="1"/>
            <a:r>
              <a:rPr lang="en-US" dirty="0" smtClean="0"/>
              <a:t>Construction Begins in May 2018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5154" t="16349" r="9479" b="8889"/>
          <a:stretch/>
        </p:blipFill>
        <p:spPr>
          <a:xfrm>
            <a:off x="190500" y="195944"/>
            <a:ext cx="7639050" cy="633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0050" y="344759"/>
            <a:ext cx="8134350" cy="6151291"/>
          </a:xfrm>
        </p:spPr>
        <p:txBody>
          <a:bodyPr>
            <a:noAutofit/>
          </a:bodyPr>
          <a:lstStyle/>
          <a:p>
            <a:r>
              <a:rPr lang="en-US" sz="2400" dirty="0" smtClean="0"/>
              <a:t>Phase 1 Contract</a:t>
            </a:r>
          </a:p>
          <a:p>
            <a:pPr lvl="1"/>
            <a:r>
              <a:rPr lang="en-US" sz="1800" dirty="0" smtClean="0"/>
              <a:t>Connell Resources of Fort Collins, CO</a:t>
            </a:r>
          </a:p>
          <a:p>
            <a:pPr lvl="1"/>
            <a:r>
              <a:rPr lang="en-US" sz="1800" dirty="0" smtClean="0"/>
              <a:t>Delivered via Construction Manager at Risk (</a:t>
            </a:r>
            <a:r>
              <a:rPr lang="en-US" sz="1800" dirty="0" err="1" smtClean="0"/>
              <a:t>CMaR</a:t>
            </a:r>
            <a:r>
              <a:rPr lang="en-US" sz="1800" dirty="0" smtClean="0"/>
              <a:t>) Delivery Model</a:t>
            </a:r>
          </a:p>
          <a:p>
            <a:pPr lvl="1"/>
            <a:r>
              <a:rPr lang="en-US" sz="1800" dirty="0" smtClean="0"/>
              <a:t>Contractor Involved During Design</a:t>
            </a:r>
          </a:p>
          <a:p>
            <a:pPr lvl="1"/>
            <a:r>
              <a:rPr lang="en-US" sz="1800" dirty="0" smtClean="0"/>
              <a:t>Independent Cost Estimate 0.3% Higher </a:t>
            </a:r>
          </a:p>
          <a:p>
            <a:pPr lvl="1"/>
            <a:r>
              <a:rPr lang="en-US" sz="1800" dirty="0" smtClean="0"/>
              <a:t>There are Sufficient Funds to Sign the Contract</a:t>
            </a:r>
          </a:p>
          <a:p>
            <a:endParaRPr lang="en-US" sz="1800" dirty="0" smtClean="0"/>
          </a:p>
          <a:p>
            <a:r>
              <a:rPr lang="en-US" sz="2400" dirty="0" smtClean="0"/>
              <a:t>Contract Details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Total Phase 1 GMP for the project is $</a:t>
            </a:r>
            <a:r>
              <a:rPr lang="en-US" sz="2000" b="1" dirty="0"/>
              <a:t>3,550,202</a:t>
            </a:r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r>
              <a:rPr lang="en-US" sz="2400" dirty="0"/>
              <a:t>Breakdown of the work between Departments is:  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Wastewater: 	$1,760,725.20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Storm Sewer: 	$1,123,641.20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Electric Duct Bank:	$434,164.80</a:t>
            </a:r>
          </a:p>
          <a:p>
            <a:pPr lvl="1"/>
            <a:r>
              <a:rPr lang="en-US" sz="1800" dirty="0" smtClean="0"/>
              <a:t> PW </a:t>
            </a:r>
            <a:r>
              <a:rPr lang="en-US" sz="1800" dirty="0"/>
              <a:t>Curb &amp; Gutter: 	$189,932.30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PW Asphalt:  	$41,738.50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344759"/>
            <a:ext cx="36576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5" y="3420404"/>
            <a:ext cx="3657600" cy="205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ity of Loveland - LUC">
      <a:dk1>
        <a:srgbClr val="0563C1"/>
      </a:dk1>
      <a:lt1>
        <a:srgbClr val="FFFFFF"/>
      </a:lt1>
      <a:dk2>
        <a:srgbClr val="505056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C7970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b="1" dirty="0" smtClean="0">
            <a:solidFill>
              <a:schemeClr val="accent4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C_PPtemplate" id="{93C4950A-0980-9F47-AD0E-7C95FB71F3FD}" vid="{8AA5AB47-3B74-EB4E-946A-7EDD0AFA6E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135</Words>
  <Application>Microsoft Office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Franklin Gothic Book</vt:lpstr>
      <vt:lpstr>Franklin Gothic Medium</vt:lpstr>
      <vt:lpstr>Office Theme</vt:lpstr>
      <vt:lpstr>1_Office Theme</vt:lpstr>
      <vt:lpstr>Boyd Parallel Interceptor (Phase 1) Project Construction Contract Award</vt:lpstr>
      <vt:lpstr>PowerPoint Presentation</vt:lpstr>
      <vt:lpstr>PowerPoint Presentation</vt:lpstr>
    </vt:vector>
  </TitlesOfParts>
  <Company>City of Loveland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Boyd Parallel Interceptor (Phase 1) Project Construction Contract Award</dc:title>
  <dc:creator>Tanner Randall</dc:creator>
  <cp:lastModifiedBy>Tanner Randall</cp:lastModifiedBy>
  <cp:revision>5</cp:revision>
  <dcterms:created xsi:type="dcterms:W3CDTF">2018-01-15T18:21:03Z</dcterms:created>
  <dcterms:modified xsi:type="dcterms:W3CDTF">2018-01-15T19:25:41Z</dcterms:modified>
</cp:coreProperties>
</file>