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7" r:id="rId2"/>
    <p:sldId id="257" r:id="rId3"/>
    <p:sldId id="269" r:id="rId4"/>
    <p:sldId id="272" r:id="rId5"/>
    <p:sldId id="266" r:id="rId6"/>
    <p:sldId id="268" r:id="rId7"/>
    <p:sldId id="270" r:id="rId8"/>
    <p:sldId id="264" r:id="rId9"/>
    <p:sldId id="265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1B7E39-7FB5-4789-96A5-4CD3EE0EAFBC}">
          <p14:sldIdLst>
            <p14:sldId id="267"/>
          </p14:sldIdLst>
        </p14:section>
        <p14:section name="Untitled Section" id="{2FF276AC-F0CB-4D32-AA1B-9316E2F657B6}">
          <p14:sldIdLst>
            <p14:sldId id="257"/>
            <p14:sldId id="269"/>
            <p14:sldId id="272"/>
            <p14:sldId id="266"/>
            <p14:sldId id="268"/>
            <p14:sldId id="270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41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7"/>
    <p:restoredTop sz="94604"/>
  </p:normalViewPr>
  <p:slideViewPr>
    <p:cSldViewPr snapToGrid="0" snapToObjects="1">
      <p:cViewPr varScale="1">
        <p:scale>
          <a:sx n="105" d="100"/>
          <a:sy n="105" d="100"/>
        </p:scale>
        <p:origin x="102" y="114"/>
      </p:cViewPr>
      <p:guideLst/>
    </p:cSldViewPr>
  </p:slideViewPr>
  <p:outlineViewPr>
    <p:cViewPr>
      <p:scale>
        <a:sx n="33" d="100"/>
        <a:sy n="33" d="100"/>
      </p:scale>
      <p:origin x="0" y="-1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2B6F-1541-4244-AC0B-FE102F2BFF34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A6DF1-9AA3-490F-885E-2AC65BEB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6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5411F53-BB64-3F40-93F1-99E0AC417C97}" type="datetimeFigureOut">
              <a:rPr lang="en-US" smtClean="0"/>
              <a:t>1/11/2018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75FF45-A1F6-CF4C-AB6B-3473AC6914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4514"/>
            <a:ext cx="12192000" cy="707572"/>
          </a:xfrm>
        </p:spPr>
        <p:txBody>
          <a:bodyPr>
            <a:normAutofit/>
          </a:bodyPr>
          <a:lstStyle>
            <a:lvl1pPr marL="0" indent="0" algn="ctr">
              <a:buNone/>
              <a:defRPr sz="3500" b="1" i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0" y="1121228"/>
            <a:ext cx="12192000" cy="1121229"/>
          </a:xfrm>
        </p:spPr>
        <p:txBody>
          <a:bodyPr>
            <a:normAutofit/>
          </a:bodyPr>
          <a:lstStyle>
            <a:lvl1pPr algn="ctr">
              <a:defRPr sz="6000" baseline="0"/>
            </a:lvl1pPr>
          </a:lstStyle>
          <a:p>
            <a:r>
              <a:rPr lang="en-US" dirty="0" smtClean="0"/>
              <a:t>Presentation Headline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332038"/>
            <a:ext cx="12192000" cy="25146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6" name="Freeform 5"/>
          <p:cNvSpPr/>
          <p:nvPr userDrawn="1"/>
        </p:nvSpPr>
        <p:spPr>
          <a:xfrm>
            <a:off x="7767144" y="220463"/>
            <a:ext cx="4109496" cy="819453"/>
          </a:xfrm>
          <a:custGeom>
            <a:avLst/>
            <a:gdLst>
              <a:gd name="connsiteX0" fmla="*/ 84083 w 3531476"/>
              <a:gd name="connsiteY0" fmla="*/ 147145 h 704193"/>
              <a:gd name="connsiteX1" fmla="*/ 409903 w 3531476"/>
              <a:gd name="connsiteY1" fmla="*/ 31531 h 704193"/>
              <a:gd name="connsiteX2" fmla="*/ 1040524 w 3531476"/>
              <a:gd name="connsiteY2" fmla="*/ 21021 h 704193"/>
              <a:gd name="connsiteX3" fmla="*/ 1723696 w 3531476"/>
              <a:gd name="connsiteY3" fmla="*/ 21021 h 704193"/>
              <a:gd name="connsiteX4" fmla="*/ 2606565 w 3531476"/>
              <a:gd name="connsiteY4" fmla="*/ 0 h 704193"/>
              <a:gd name="connsiteX5" fmla="*/ 3331779 w 3531476"/>
              <a:gd name="connsiteY5" fmla="*/ 10510 h 704193"/>
              <a:gd name="connsiteX6" fmla="*/ 3531476 w 3531476"/>
              <a:gd name="connsiteY6" fmla="*/ 262759 h 704193"/>
              <a:gd name="connsiteX7" fmla="*/ 3468414 w 3531476"/>
              <a:gd name="connsiteY7" fmla="*/ 704193 h 704193"/>
              <a:gd name="connsiteX8" fmla="*/ 0 w 3531476"/>
              <a:gd name="connsiteY8" fmla="*/ 672662 h 704193"/>
              <a:gd name="connsiteX9" fmla="*/ 84083 w 3531476"/>
              <a:gd name="connsiteY9" fmla="*/ 147145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1476" h="704193">
                <a:moveTo>
                  <a:pt x="84083" y="147145"/>
                </a:moveTo>
                <a:lnTo>
                  <a:pt x="409903" y="31531"/>
                </a:lnTo>
                <a:lnTo>
                  <a:pt x="1040524" y="21021"/>
                </a:lnTo>
                <a:lnTo>
                  <a:pt x="1723696" y="21021"/>
                </a:lnTo>
                <a:lnTo>
                  <a:pt x="2606565" y="0"/>
                </a:lnTo>
                <a:lnTo>
                  <a:pt x="3331779" y="10510"/>
                </a:lnTo>
                <a:lnTo>
                  <a:pt x="3531476" y="262759"/>
                </a:lnTo>
                <a:lnTo>
                  <a:pt x="3468414" y="704193"/>
                </a:lnTo>
                <a:lnTo>
                  <a:pt x="0" y="672662"/>
                </a:lnTo>
                <a:lnTo>
                  <a:pt x="84083" y="1471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6"/>
          <p:cNvSpPr txBox="1">
            <a:spLocks/>
          </p:cNvSpPr>
          <p:nvPr userDrawn="1"/>
        </p:nvSpPr>
        <p:spPr>
          <a:xfrm>
            <a:off x="8734096" y="262503"/>
            <a:ext cx="3368565" cy="902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dirty="0" smtClean="0"/>
              <a:t>Loveland</a:t>
            </a:r>
          </a:p>
          <a:p>
            <a:pPr>
              <a:lnSpc>
                <a:spcPct val="50000"/>
              </a:lnSpc>
            </a:pPr>
            <a:r>
              <a:rPr lang="en-US" sz="3000" dirty="0" smtClean="0"/>
              <a:t>Water</a:t>
            </a:r>
            <a:r>
              <a:rPr lang="en-US" sz="3000" baseline="0" dirty="0" smtClean="0"/>
              <a:t> and Power</a:t>
            </a:r>
            <a:endParaRPr lang="en-US" sz="3000" dirty="0"/>
          </a:p>
        </p:txBody>
      </p:sp>
      <p:sp>
        <p:nvSpPr>
          <p:cNvPr id="10" name="Freeform 9"/>
          <p:cNvSpPr/>
          <p:nvPr userDrawn="1"/>
        </p:nvSpPr>
        <p:spPr>
          <a:xfrm>
            <a:off x="8652640" y="6127531"/>
            <a:ext cx="3531476" cy="704193"/>
          </a:xfrm>
          <a:custGeom>
            <a:avLst/>
            <a:gdLst>
              <a:gd name="connsiteX0" fmla="*/ 84083 w 3531476"/>
              <a:gd name="connsiteY0" fmla="*/ 147145 h 704193"/>
              <a:gd name="connsiteX1" fmla="*/ 409903 w 3531476"/>
              <a:gd name="connsiteY1" fmla="*/ 31531 h 704193"/>
              <a:gd name="connsiteX2" fmla="*/ 1040524 w 3531476"/>
              <a:gd name="connsiteY2" fmla="*/ 21021 h 704193"/>
              <a:gd name="connsiteX3" fmla="*/ 1723696 w 3531476"/>
              <a:gd name="connsiteY3" fmla="*/ 21021 h 704193"/>
              <a:gd name="connsiteX4" fmla="*/ 2606565 w 3531476"/>
              <a:gd name="connsiteY4" fmla="*/ 0 h 704193"/>
              <a:gd name="connsiteX5" fmla="*/ 3331779 w 3531476"/>
              <a:gd name="connsiteY5" fmla="*/ 10510 h 704193"/>
              <a:gd name="connsiteX6" fmla="*/ 3531476 w 3531476"/>
              <a:gd name="connsiteY6" fmla="*/ 262759 h 704193"/>
              <a:gd name="connsiteX7" fmla="*/ 3468414 w 3531476"/>
              <a:gd name="connsiteY7" fmla="*/ 704193 h 704193"/>
              <a:gd name="connsiteX8" fmla="*/ 0 w 3531476"/>
              <a:gd name="connsiteY8" fmla="*/ 672662 h 704193"/>
              <a:gd name="connsiteX9" fmla="*/ 84083 w 3531476"/>
              <a:gd name="connsiteY9" fmla="*/ 147145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1476" h="704193">
                <a:moveTo>
                  <a:pt x="84083" y="147145"/>
                </a:moveTo>
                <a:lnTo>
                  <a:pt x="409903" y="31531"/>
                </a:lnTo>
                <a:lnTo>
                  <a:pt x="1040524" y="21021"/>
                </a:lnTo>
                <a:lnTo>
                  <a:pt x="1723696" y="21021"/>
                </a:lnTo>
                <a:lnTo>
                  <a:pt x="2606565" y="0"/>
                </a:lnTo>
                <a:lnTo>
                  <a:pt x="3331779" y="10510"/>
                </a:lnTo>
                <a:lnTo>
                  <a:pt x="3531476" y="262759"/>
                </a:lnTo>
                <a:lnTo>
                  <a:pt x="3468414" y="704193"/>
                </a:lnTo>
                <a:lnTo>
                  <a:pt x="0" y="672662"/>
                </a:lnTo>
                <a:lnTo>
                  <a:pt x="84083" y="147145"/>
                </a:lnTo>
                <a:close/>
              </a:path>
            </a:pathLst>
          </a:custGeom>
          <a:solidFill>
            <a:srgbClr val="41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77886"/>
            <a:ext cx="3932237" cy="3191102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1153886"/>
            <a:ext cx="10515600" cy="4332514"/>
          </a:xfrm>
        </p:spPr>
        <p:txBody>
          <a:bodyPr>
            <a:noAutofit/>
          </a:bodyPr>
          <a:lstStyle>
            <a:lvl1pPr algn="ctr">
              <a:defRPr sz="14400" baseline="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Freeform 2"/>
          <p:cNvSpPr/>
          <p:nvPr userDrawn="1"/>
        </p:nvSpPr>
        <p:spPr>
          <a:xfrm>
            <a:off x="7767144" y="212194"/>
            <a:ext cx="4109496" cy="819453"/>
          </a:xfrm>
          <a:custGeom>
            <a:avLst/>
            <a:gdLst>
              <a:gd name="connsiteX0" fmla="*/ 84083 w 3531476"/>
              <a:gd name="connsiteY0" fmla="*/ 147145 h 704193"/>
              <a:gd name="connsiteX1" fmla="*/ 409903 w 3531476"/>
              <a:gd name="connsiteY1" fmla="*/ 31531 h 704193"/>
              <a:gd name="connsiteX2" fmla="*/ 1040524 w 3531476"/>
              <a:gd name="connsiteY2" fmla="*/ 21021 h 704193"/>
              <a:gd name="connsiteX3" fmla="*/ 1723696 w 3531476"/>
              <a:gd name="connsiteY3" fmla="*/ 21021 h 704193"/>
              <a:gd name="connsiteX4" fmla="*/ 2606565 w 3531476"/>
              <a:gd name="connsiteY4" fmla="*/ 0 h 704193"/>
              <a:gd name="connsiteX5" fmla="*/ 3331779 w 3531476"/>
              <a:gd name="connsiteY5" fmla="*/ 10510 h 704193"/>
              <a:gd name="connsiteX6" fmla="*/ 3531476 w 3531476"/>
              <a:gd name="connsiteY6" fmla="*/ 262759 h 704193"/>
              <a:gd name="connsiteX7" fmla="*/ 3468414 w 3531476"/>
              <a:gd name="connsiteY7" fmla="*/ 704193 h 704193"/>
              <a:gd name="connsiteX8" fmla="*/ 0 w 3531476"/>
              <a:gd name="connsiteY8" fmla="*/ 672662 h 704193"/>
              <a:gd name="connsiteX9" fmla="*/ 84083 w 3531476"/>
              <a:gd name="connsiteY9" fmla="*/ 147145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1476" h="704193">
                <a:moveTo>
                  <a:pt x="84083" y="147145"/>
                </a:moveTo>
                <a:lnTo>
                  <a:pt x="409903" y="31531"/>
                </a:lnTo>
                <a:lnTo>
                  <a:pt x="1040524" y="21021"/>
                </a:lnTo>
                <a:lnTo>
                  <a:pt x="1723696" y="21021"/>
                </a:lnTo>
                <a:lnTo>
                  <a:pt x="2606565" y="0"/>
                </a:lnTo>
                <a:lnTo>
                  <a:pt x="3331779" y="10510"/>
                </a:lnTo>
                <a:lnTo>
                  <a:pt x="3531476" y="262759"/>
                </a:lnTo>
                <a:lnTo>
                  <a:pt x="3468414" y="704193"/>
                </a:lnTo>
                <a:lnTo>
                  <a:pt x="0" y="672662"/>
                </a:lnTo>
                <a:lnTo>
                  <a:pt x="84083" y="1471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 userDrawn="1"/>
        </p:nvSpPr>
        <p:spPr>
          <a:xfrm>
            <a:off x="8565931" y="6127531"/>
            <a:ext cx="3531476" cy="704193"/>
          </a:xfrm>
          <a:custGeom>
            <a:avLst/>
            <a:gdLst>
              <a:gd name="connsiteX0" fmla="*/ 84083 w 3531476"/>
              <a:gd name="connsiteY0" fmla="*/ 147145 h 704193"/>
              <a:gd name="connsiteX1" fmla="*/ 409903 w 3531476"/>
              <a:gd name="connsiteY1" fmla="*/ 31531 h 704193"/>
              <a:gd name="connsiteX2" fmla="*/ 1040524 w 3531476"/>
              <a:gd name="connsiteY2" fmla="*/ 21021 h 704193"/>
              <a:gd name="connsiteX3" fmla="*/ 1723696 w 3531476"/>
              <a:gd name="connsiteY3" fmla="*/ 21021 h 704193"/>
              <a:gd name="connsiteX4" fmla="*/ 2606565 w 3531476"/>
              <a:gd name="connsiteY4" fmla="*/ 0 h 704193"/>
              <a:gd name="connsiteX5" fmla="*/ 3331779 w 3531476"/>
              <a:gd name="connsiteY5" fmla="*/ 10510 h 704193"/>
              <a:gd name="connsiteX6" fmla="*/ 3531476 w 3531476"/>
              <a:gd name="connsiteY6" fmla="*/ 262759 h 704193"/>
              <a:gd name="connsiteX7" fmla="*/ 3468414 w 3531476"/>
              <a:gd name="connsiteY7" fmla="*/ 704193 h 704193"/>
              <a:gd name="connsiteX8" fmla="*/ 0 w 3531476"/>
              <a:gd name="connsiteY8" fmla="*/ 672662 h 704193"/>
              <a:gd name="connsiteX9" fmla="*/ 84083 w 3531476"/>
              <a:gd name="connsiteY9" fmla="*/ 147145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1476" h="704193">
                <a:moveTo>
                  <a:pt x="84083" y="147145"/>
                </a:moveTo>
                <a:lnTo>
                  <a:pt x="409903" y="31531"/>
                </a:lnTo>
                <a:lnTo>
                  <a:pt x="1040524" y="21021"/>
                </a:lnTo>
                <a:lnTo>
                  <a:pt x="1723696" y="21021"/>
                </a:lnTo>
                <a:lnTo>
                  <a:pt x="2606565" y="0"/>
                </a:lnTo>
                <a:lnTo>
                  <a:pt x="3331779" y="10510"/>
                </a:lnTo>
                <a:lnTo>
                  <a:pt x="3531476" y="262759"/>
                </a:lnTo>
                <a:lnTo>
                  <a:pt x="3468414" y="704193"/>
                </a:lnTo>
                <a:lnTo>
                  <a:pt x="0" y="672662"/>
                </a:lnTo>
                <a:lnTo>
                  <a:pt x="84083" y="147145"/>
                </a:lnTo>
                <a:close/>
              </a:path>
            </a:pathLst>
          </a:custGeom>
          <a:solidFill>
            <a:srgbClr val="41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 txBox="1">
            <a:spLocks/>
          </p:cNvSpPr>
          <p:nvPr userDrawn="1"/>
        </p:nvSpPr>
        <p:spPr>
          <a:xfrm>
            <a:off x="8734096" y="262503"/>
            <a:ext cx="3368565" cy="902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dirty="0" smtClean="0"/>
              <a:t>Loveland</a:t>
            </a:r>
          </a:p>
          <a:p>
            <a:pPr>
              <a:lnSpc>
                <a:spcPct val="50000"/>
              </a:lnSpc>
            </a:pPr>
            <a:r>
              <a:rPr lang="en-US" sz="3000" dirty="0" smtClean="0"/>
              <a:t>Water</a:t>
            </a:r>
            <a:r>
              <a:rPr lang="en-US" sz="3000" baseline="0" dirty="0" smtClean="0"/>
              <a:t> and Power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207566" y="2529119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7928406" y="2529119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23450"/>
            <a:ext cx="12192000" cy="624622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SECTION HEADLINE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5006975"/>
            <a:ext cx="11149012" cy="86836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4200" b="1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“Quote Here”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87363" y="2494722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07566" y="3209027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35417" y="3259164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8770"/>
            <a:ext cx="12192000" cy="734502"/>
          </a:xfrm>
        </p:spPr>
        <p:txBody>
          <a:bodyPr/>
          <a:lstStyle>
            <a:lvl1pPr marL="0" indent="0" algn="ctr">
              <a:buFontTx/>
              <a:buNone/>
              <a:defRPr sz="2800" baseline="0"/>
            </a:lvl1pPr>
          </a:lstStyle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Brief description about what this slide is about.</a:t>
            </a:r>
            <a:endParaRPr lang="en-US" sz="2400" dirty="0"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3252579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487363" y="2493963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4207566" y="2557703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935417" y="2552730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16" name="Title 6"/>
          <p:cNvSpPr txBox="1">
            <a:spLocks/>
          </p:cNvSpPr>
          <p:nvPr userDrawn="1"/>
        </p:nvSpPr>
        <p:spPr>
          <a:xfrm>
            <a:off x="9296398" y="6131588"/>
            <a:ext cx="3084785" cy="8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4400" dirty="0" smtClean="0">
                <a:solidFill>
                  <a:schemeClr val="bg1"/>
                </a:solidFill>
              </a:rPr>
              <a:t>Loveland</a:t>
            </a:r>
          </a:p>
          <a:p>
            <a:pPr>
              <a:lnSpc>
                <a:spcPct val="5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Water</a:t>
            </a:r>
            <a:r>
              <a:rPr lang="en-US" sz="1800" baseline="0" dirty="0" smtClean="0">
                <a:solidFill>
                  <a:schemeClr val="bg1"/>
                </a:solidFill>
              </a:rPr>
              <a:t> and Power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417002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31850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4074"/>
            <a:ext cx="10515600" cy="98713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02154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1569027"/>
            <a:ext cx="10515600" cy="3605646"/>
          </a:xfrm>
        </p:spPr>
        <p:txBody>
          <a:bodyPr numCol="3" spcCol="4572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07761" y="1203623"/>
            <a:ext cx="5383212" cy="5055209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effectLst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2190" y="1203623"/>
            <a:ext cx="5255260" cy="4680631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3500" baseline="0"/>
            </a:lvl1pPr>
          </a:lstStyle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1" y="195944"/>
            <a:ext cx="10890249" cy="9035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0069" y="5120640"/>
            <a:ext cx="5132071" cy="113819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</a:lstStyle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Neque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porro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quisquam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est</a:t>
            </a:r>
            <a:r>
              <a:rPr lang="en-US" b="1" dirty="0" smtClean="0">
                <a:solidFill>
                  <a:schemeClr val="accent4"/>
                </a:solidFill>
              </a:rPr>
              <a:t> qui </a:t>
            </a:r>
            <a:r>
              <a:rPr lang="en-US" b="1" dirty="0" err="1" smtClean="0">
                <a:solidFill>
                  <a:schemeClr val="accent4"/>
                </a:solidFill>
              </a:rPr>
              <a:t>dolorem</a:t>
            </a:r>
            <a:r>
              <a:rPr lang="en-US" b="1" dirty="0" smtClean="0">
                <a:solidFill>
                  <a:schemeClr val="accent4"/>
                </a:solidFill>
              </a:rPr>
              <a:t> ipsum </a:t>
            </a:r>
          </a:p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quia</a:t>
            </a:r>
            <a:r>
              <a:rPr lang="en-US" b="1" dirty="0" smtClean="0">
                <a:solidFill>
                  <a:schemeClr val="accent4"/>
                </a:solidFill>
              </a:rPr>
              <a:t> dolor sit </a:t>
            </a:r>
            <a:r>
              <a:rPr lang="en-US" b="1" dirty="0" err="1" smtClean="0">
                <a:solidFill>
                  <a:schemeClr val="accent4"/>
                </a:solidFill>
              </a:rPr>
              <a:t>amet</a:t>
            </a:r>
            <a:r>
              <a:rPr lang="en-US" b="1" dirty="0" smtClean="0">
                <a:solidFill>
                  <a:schemeClr val="accent4"/>
                </a:solidFill>
              </a:rPr>
              <a:t>, </a:t>
            </a:r>
            <a:r>
              <a:rPr lang="en-US" b="1" dirty="0" err="1" smtClean="0">
                <a:solidFill>
                  <a:schemeClr val="accent4"/>
                </a:solidFill>
              </a:rPr>
              <a:t>consectetur</a:t>
            </a:r>
            <a:r>
              <a:rPr lang="en-US" b="1" dirty="0" smtClean="0">
                <a:solidFill>
                  <a:schemeClr val="accent4"/>
                </a:solidFill>
              </a:rPr>
              <a:t>, </a:t>
            </a:r>
          </a:p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adipisci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velit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8884"/>
          </a:xfrm>
        </p:spPr>
        <p:txBody>
          <a:bodyPr/>
          <a:lstStyle/>
          <a:p>
            <a:r>
              <a:rPr lang="en-US" smtClean="0"/>
              <a:t>Presentation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049483"/>
            <a:ext cx="10515600" cy="4970318"/>
          </a:xfrm>
        </p:spPr>
        <p:txBody>
          <a:bodyPr numCol="2" spcCol="457200"/>
          <a:lstStyle>
            <a:lvl1pPr marL="2286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 b="1" i="0" baseline="0"/>
            </a:lvl1pPr>
            <a:lvl2pPr marL="6858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2pPr>
            <a:lvl3pPr marL="11430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3pPr>
            <a:lvl4pPr marL="16002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4pPr>
            <a:lvl5pPr marL="20574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838200" y="1690688"/>
            <a:ext cx="10515600" cy="41227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2525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870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39788" y="2982913"/>
            <a:ext cx="3932237" cy="34396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3188" y="2982913"/>
            <a:ext cx="6172200" cy="27865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reeform 3"/>
          <p:cNvSpPr/>
          <p:nvPr userDrawn="1"/>
        </p:nvSpPr>
        <p:spPr>
          <a:xfrm>
            <a:off x="8471338" y="6127531"/>
            <a:ext cx="3531476" cy="704193"/>
          </a:xfrm>
          <a:custGeom>
            <a:avLst/>
            <a:gdLst>
              <a:gd name="connsiteX0" fmla="*/ 84083 w 3531476"/>
              <a:gd name="connsiteY0" fmla="*/ 147145 h 704193"/>
              <a:gd name="connsiteX1" fmla="*/ 409903 w 3531476"/>
              <a:gd name="connsiteY1" fmla="*/ 31531 h 704193"/>
              <a:gd name="connsiteX2" fmla="*/ 1040524 w 3531476"/>
              <a:gd name="connsiteY2" fmla="*/ 21021 h 704193"/>
              <a:gd name="connsiteX3" fmla="*/ 1723696 w 3531476"/>
              <a:gd name="connsiteY3" fmla="*/ 21021 h 704193"/>
              <a:gd name="connsiteX4" fmla="*/ 2606565 w 3531476"/>
              <a:gd name="connsiteY4" fmla="*/ 0 h 704193"/>
              <a:gd name="connsiteX5" fmla="*/ 3331779 w 3531476"/>
              <a:gd name="connsiteY5" fmla="*/ 10510 h 704193"/>
              <a:gd name="connsiteX6" fmla="*/ 3531476 w 3531476"/>
              <a:gd name="connsiteY6" fmla="*/ 262759 h 704193"/>
              <a:gd name="connsiteX7" fmla="*/ 3468414 w 3531476"/>
              <a:gd name="connsiteY7" fmla="*/ 704193 h 704193"/>
              <a:gd name="connsiteX8" fmla="*/ 0 w 3531476"/>
              <a:gd name="connsiteY8" fmla="*/ 672662 h 704193"/>
              <a:gd name="connsiteX9" fmla="*/ 84083 w 3531476"/>
              <a:gd name="connsiteY9" fmla="*/ 147145 h 70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1476" h="704193">
                <a:moveTo>
                  <a:pt x="84083" y="147145"/>
                </a:moveTo>
                <a:lnTo>
                  <a:pt x="409903" y="31531"/>
                </a:lnTo>
                <a:lnTo>
                  <a:pt x="1040524" y="21021"/>
                </a:lnTo>
                <a:lnTo>
                  <a:pt x="1723696" y="21021"/>
                </a:lnTo>
                <a:lnTo>
                  <a:pt x="2606565" y="0"/>
                </a:lnTo>
                <a:lnTo>
                  <a:pt x="3331779" y="10510"/>
                </a:lnTo>
                <a:lnTo>
                  <a:pt x="3531476" y="262759"/>
                </a:lnTo>
                <a:lnTo>
                  <a:pt x="3468414" y="704193"/>
                </a:lnTo>
                <a:lnTo>
                  <a:pt x="0" y="672662"/>
                </a:lnTo>
                <a:lnTo>
                  <a:pt x="84083" y="147145"/>
                </a:lnTo>
                <a:close/>
              </a:path>
            </a:pathLst>
          </a:custGeom>
          <a:solidFill>
            <a:srgbClr val="41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Regular copy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Bullet Points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6"/>
          <p:cNvSpPr txBox="1">
            <a:spLocks/>
          </p:cNvSpPr>
          <p:nvPr userDrawn="1"/>
        </p:nvSpPr>
        <p:spPr>
          <a:xfrm>
            <a:off x="9296398" y="6131588"/>
            <a:ext cx="3084785" cy="82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en-US" sz="4400" dirty="0" smtClean="0">
                <a:solidFill>
                  <a:schemeClr val="bg1"/>
                </a:solidFill>
              </a:rPr>
              <a:t>Loveland</a:t>
            </a:r>
          </a:p>
          <a:p>
            <a:pPr>
              <a:lnSpc>
                <a:spcPct val="5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Water</a:t>
            </a:r>
            <a:r>
              <a:rPr lang="en-US" sz="1800" baseline="0" dirty="0" smtClean="0">
                <a:solidFill>
                  <a:schemeClr val="bg1"/>
                </a:solidFill>
              </a:rPr>
              <a:t> and Power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2" r:id="rId5"/>
    <p:sldLayoutId id="2147483650" r:id="rId6"/>
    <p:sldLayoutId id="2147483653" r:id="rId7"/>
    <p:sldLayoutId id="2147483654" r:id="rId8"/>
    <p:sldLayoutId id="2147483656" r:id="rId9"/>
    <p:sldLayoutId id="2147483657" r:id="rId10"/>
    <p:sldLayoutId id="21474836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tracey.hewson@cityofloveland.org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977900"/>
            <a:ext cx="4445000" cy="5524500"/>
          </a:xfr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180295" y="4477197"/>
            <a:ext cx="3917576" cy="125249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January 17, 2018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4700" y="2868385"/>
            <a:ext cx="7607300" cy="1121229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Big Thompson Canyon Voltage Conversion Construction Update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Agenda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9682"/>
            <a:ext cx="10515600" cy="4386118"/>
          </a:xfrm>
        </p:spPr>
        <p:txBody>
          <a:bodyPr numCol="1"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 Construction Overview &amp; Timeline</a:t>
            </a:r>
          </a:p>
          <a:p>
            <a:r>
              <a:rPr lang="en-US" dirty="0">
                <a:solidFill>
                  <a:schemeClr val="accent2"/>
                </a:solidFill>
              </a:rPr>
              <a:t> Reliability Improvements</a:t>
            </a:r>
            <a:endParaRPr lang="en-US" dirty="0" smtClean="0"/>
          </a:p>
          <a:p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Construction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Pictures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 Questions</a:t>
            </a: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7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538976"/>
              </p:ext>
            </p:extLst>
          </p:nvPr>
        </p:nvGraphicFramePr>
        <p:xfrm>
          <a:off x="839787" y="1160464"/>
          <a:ext cx="10752135" cy="473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Acrobat Document" r:id="rId3" imgW="11658397" imgH="7543800" progId="Acrobat.Document.2015">
                  <p:embed/>
                </p:oleObj>
              </mc:Choice>
              <mc:Fallback>
                <p:oleObj name="Acrobat Document" r:id="rId3" imgW="11658397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787" y="1160464"/>
                        <a:ext cx="10752135" cy="473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244158"/>
            <a:ext cx="10752137" cy="1040130"/>
          </a:xfrm>
        </p:spPr>
        <p:txBody>
          <a:bodyPr>
            <a:noAutofit/>
          </a:bodyPr>
          <a:lstStyle/>
          <a:p>
            <a:r>
              <a:rPr lang="en-US" sz="5400" dirty="0" smtClean="0"/>
              <a:t>Canyon Construction Overview Map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307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244158"/>
            <a:ext cx="10752137" cy="1040130"/>
          </a:xfrm>
        </p:spPr>
        <p:txBody>
          <a:bodyPr>
            <a:noAutofit/>
          </a:bodyPr>
          <a:lstStyle/>
          <a:p>
            <a:r>
              <a:rPr lang="en-US" sz="5400" dirty="0" smtClean="0"/>
              <a:t>Phase 2 Detail Map</a:t>
            </a:r>
            <a:endParaRPr lang="en-US" sz="5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466586"/>
              </p:ext>
            </p:extLst>
          </p:nvPr>
        </p:nvGraphicFramePr>
        <p:xfrm>
          <a:off x="839787" y="1125263"/>
          <a:ext cx="10530578" cy="4734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11658397" imgH="7543800" progId="Acrobat.Document.2015">
                  <p:embed/>
                </p:oleObj>
              </mc:Choice>
              <mc:Fallback>
                <p:oleObj name="Acrobat Document" r:id="rId3" imgW="11658397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787" y="1125263"/>
                        <a:ext cx="10530578" cy="4734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43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Construction Timeline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07566" y="2242928"/>
            <a:ext cx="3429000" cy="3717821"/>
          </a:xfr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Feb. 1, 2018 – September, 2018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Phase 2A: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Water Treatment Plant to Sylvandale Ranch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6"/>
                </a:solidFill>
              </a:rPr>
              <a:t>(ISSUED FOR CONSTRUCTION)</a:t>
            </a:r>
          </a:p>
          <a:p>
            <a:pPr>
              <a:spcBef>
                <a:spcPts val="600"/>
              </a:spcBef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Phase 2B: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Sylvandale Ranch to Colorado Cherry Company Store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6"/>
                </a:solidFill>
              </a:rPr>
              <a:t>(ISSUED FOR REVIEW)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927769" y="2242929"/>
            <a:ext cx="3429000" cy="3717820"/>
          </a:xfr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October, 2018 – March, 2019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Cherry Store to end of line in Drake &amp; Waltonia.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6"/>
                </a:solidFill>
              </a:rPr>
              <a:t>(IN DESIGN)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87363" y="2242928"/>
            <a:ext cx="3429000" cy="3717821"/>
          </a:xfrm>
          <a:solidFill>
            <a:srgbClr val="FFFFFF"/>
          </a:solidFill>
          <a:ln w="127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Expected completion - Jan. 31, 2018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</a:rPr>
              <a:t>Phase 1A: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West Substation to Glade Rd. &amp; Becker Lane </a:t>
            </a:r>
            <a:r>
              <a:rPr lang="en-US" dirty="0" smtClean="0">
                <a:solidFill>
                  <a:schemeClr val="accent6"/>
                </a:solidFill>
              </a:rPr>
              <a:t>(COMPLETE)</a:t>
            </a:r>
          </a:p>
          <a:p>
            <a:pPr>
              <a:spcBef>
                <a:spcPts val="1800"/>
              </a:spcBef>
            </a:pP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Phase 1B: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Glade Rd./Becker Lane to City of Loveland Water Treatment </a:t>
            </a:r>
            <a:r>
              <a:rPr lang="en-US" dirty="0">
                <a:solidFill>
                  <a:schemeClr val="tx1"/>
                </a:solidFill>
              </a:rPr>
              <a:t>Plant.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6"/>
                </a:solidFill>
              </a:rPr>
              <a:t>(UNDER CONSTRUCTION)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87363" y="1403566"/>
            <a:ext cx="3429000" cy="587375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PHASE 1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07566" y="1403566"/>
            <a:ext cx="3429000" cy="593755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PHASE 2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7935417" y="1462334"/>
            <a:ext cx="3429000" cy="534988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PHASE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4" y="1363421"/>
            <a:ext cx="10990235" cy="468063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 </a:t>
            </a:r>
            <a:r>
              <a:rPr lang="en-US" sz="3200" dirty="0" smtClean="0"/>
              <a:t>Rebuilding shorter sections of overhead line to minimize area under construction 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 </a:t>
            </a:r>
            <a:r>
              <a:rPr lang="en-US" sz="3200" dirty="0" smtClean="0"/>
              <a:t>Adding auto-recloser devices to reduce number of customers exposed to outage at one time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Increases segmentation of line to reduce number of customers exposed to outage at one time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Devices de-energize line briefly to allow temporary fault to clear itself before re-energizing.  Operate up to 3 times before locking open</a:t>
            </a:r>
          </a:p>
          <a:p>
            <a:pPr>
              <a:lnSpc>
                <a:spcPct val="100000"/>
              </a:lnSpc>
            </a:pPr>
            <a:r>
              <a:rPr lang="en-US" dirty="0"/>
              <a:t> </a:t>
            </a:r>
            <a:r>
              <a:rPr lang="en-US" sz="3200" dirty="0" smtClean="0"/>
              <a:t>Eliminating steel poles</a:t>
            </a:r>
          </a:p>
          <a:p>
            <a:pPr lvl="1">
              <a:lnSpc>
                <a:spcPct val="100000"/>
              </a:lnSpc>
            </a:pPr>
            <a:r>
              <a:rPr lang="en-US" sz="2100" dirty="0" smtClean="0"/>
              <a:t>Reduces opportunity for electrical ‘flashover’ </a:t>
            </a:r>
            <a:endParaRPr lang="en-US" sz="21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Reliability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214" y="1363421"/>
            <a:ext cx="10990236" cy="46806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 Relocation of poles to reduce likelihood of car/pole incidents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 </a:t>
            </a:r>
            <a:r>
              <a:rPr lang="en-US" sz="3200" dirty="0" smtClean="0"/>
              <a:t>Implementing aggressive tree trimming operations</a:t>
            </a:r>
          </a:p>
          <a:p>
            <a:pPr lvl="1">
              <a:lnSpc>
                <a:spcPct val="100000"/>
              </a:lnSpc>
            </a:pPr>
            <a:r>
              <a:rPr lang="en-US" sz="2100" dirty="0" smtClean="0"/>
              <a:t>Will require cooperation of landowners</a:t>
            </a:r>
          </a:p>
          <a:p>
            <a:pPr lvl="1">
              <a:lnSpc>
                <a:spcPct val="100000"/>
              </a:lnSpc>
            </a:pPr>
            <a:r>
              <a:rPr lang="en-US" sz="2100" dirty="0" smtClean="0"/>
              <a:t>Once permission is granted, encroaching trees will be trimmed / removed at City expense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 </a:t>
            </a:r>
            <a:r>
              <a:rPr lang="en-US" sz="3200" dirty="0" smtClean="0"/>
              <a:t>Establishing single point of contact for customers to direct questions / express concerns</a:t>
            </a:r>
          </a:p>
          <a:p>
            <a:pPr lvl="1">
              <a:lnSpc>
                <a:spcPct val="100000"/>
              </a:lnSpc>
            </a:pPr>
            <a:r>
              <a:rPr lang="en-US" sz="2100" dirty="0" smtClean="0"/>
              <a:t>Tracey Hewson 	970.962.3710	</a:t>
            </a:r>
            <a:r>
              <a:rPr lang="en-US" sz="2100" dirty="0" smtClean="0">
                <a:hlinkClick r:id="rId2"/>
              </a:rPr>
              <a:t>tracey.hewson@cityofloveland.org</a:t>
            </a:r>
            <a:r>
              <a:rPr lang="en-US" sz="2100" dirty="0" smtClean="0"/>
              <a:t> 	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Reliability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14185"/>
            <a:ext cx="10323512" cy="1040130"/>
          </a:xfrm>
        </p:spPr>
        <p:txBody>
          <a:bodyPr>
            <a:noAutofit/>
          </a:bodyPr>
          <a:lstStyle/>
          <a:p>
            <a:r>
              <a:rPr lang="en-US" sz="5400" dirty="0" smtClean="0"/>
              <a:t>More Straightforward Construction</a:t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548" y="1757679"/>
            <a:ext cx="2982897" cy="2537460"/>
          </a:xfrm>
        </p:spPr>
        <p:txBody>
          <a:bodyPr>
            <a:noAutofit/>
          </a:bodyPr>
          <a:lstStyle/>
          <a:p>
            <a:r>
              <a:rPr lang="en-US" sz="2400" dirty="0" smtClean="0"/>
              <a:t>Photos of corner pole south of W. County Road 24 during construction and after rebuild.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03" y="857249"/>
            <a:ext cx="3611880" cy="4828474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857249"/>
            <a:ext cx="3613898" cy="476884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46954" y="5662821"/>
            <a:ext cx="338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During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7347" y="5662822"/>
            <a:ext cx="344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3422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ity of Loveland - LUC">
      <a:dk1>
        <a:srgbClr val="0563C1"/>
      </a:dk1>
      <a:lt1>
        <a:srgbClr val="FFFFFF"/>
      </a:lt1>
      <a:dk2>
        <a:srgbClr val="505056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C7970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chemeClr val="accent4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UC_PPtemplate" id="{93C4950A-0980-9F47-AD0E-7C95FB71F3FD}" vid="{8AA5AB47-3B74-EB4E-946A-7EDD0AFA6E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299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Acrobat Document</vt:lpstr>
      <vt:lpstr>Big Thompson Canyon Voltage Conversion Construction Update</vt:lpstr>
      <vt:lpstr>Agenda</vt:lpstr>
      <vt:lpstr>Canyon Construction Overview Map</vt:lpstr>
      <vt:lpstr>Phase 2 Detail Map</vt:lpstr>
      <vt:lpstr>Construction Timeline</vt:lpstr>
      <vt:lpstr>Improving Reliability</vt:lpstr>
      <vt:lpstr>Improving Reliability</vt:lpstr>
      <vt:lpstr>More Straightforward Construction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Andrea Maxwell</dc:creator>
  <cp:lastModifiedBy>Courtney Whittet</cp:lastModifiedBy>
  <cp:revision>80</cp:revision>
  <cp:lastPrinted>2018-01-11T18:32:41Z</cp:lastPrinted>
  <dcterms:created xsi:type="dcterms:W3CDTF">2017-03-02T15:20:23Z</dcterms:created>
  <dcterms:modified xsi:type="dcterms:W3CDTF">2018-01-11T18:33:34Z</dcterms:modified>
</cp:coreProperties>
</file>