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9" r:id="rId2"/>
    <p:sldId id="303" r:id="rId3"/>
    <p:sldId id="257" r:id="rId4"/>
    <p:sldId id="300" r:id="rId5"/>
    <p:sldId id="262" r:id="rId6"/>
    <p:sldId id="292" r:id="rId7"/>
    <p:sldId id="298" r:id="rId8"/>
    <p:sldId id="290" r:id="rId9"/>
    <p:sldId id="294" r:id="rId10"/>
    <p:sldId id="293" r:id="rId11"/>
    <p:sldId id="295" r:id="rId12"/>
    <p:sldId id="302" r:id="rId13"/>
    <p:sldId id="301" r:id="rId14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6A0"/>
    <a:srgbClr val="729681"/>
    <a:srgbClr val="53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14EF897-7CCA-4B99-8D98-11C27A23F793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AF4D0D1-D99A-456F-BC90-DA21AF9BF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49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4D0EB3-EE56-4D80-B718-9223087E62FA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D11908A-DEBB-4DF2-935D-D106973E3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375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6BF17-8BDE-4F45-B36C-E3DE023F4022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AD06-3BD9-4BBD-887B-762AAFB35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6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04405-1865-4642-A485-9A82DBAAF68B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26D41-A0F9-48D2-9396-03A67CE11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9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8556C-1A9C-413D-9E79-9428CD421325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B4246-EA14-4410-A645-67095EC82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2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14FD8-C39A-4841-8324-89EFC0BB4421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276AB-8B0F-47D8-9620-6972D584A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68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3B90E-1137-4BDA-86A6-93D2C723D664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9FFE8-C65E-487F-9E0C-EAE57D9CB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F37E1-2B30-45B2-9361-D03BA71C5EA5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2C11A-D1CA-431B-A6EF-C9B89E179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66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217B68-96A7-4682-A23B-600154E98033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41EFB-AB7D-459A-8AEB-7C4A8780E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63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D186E-855F-4D6E-A444-56D2CC4E3A18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CB0D2-4D22-4996-AEBC-C9E1BA70B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38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BF27D-9E58-4396-B828-B0B85B8B1B30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B51A-4A6F-418C-AD5C-DE3E08714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80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0766D-8BA6-498B-8BAA-D88A83C5F84E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D872B-3690-458E-84DB-9E6423A9C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57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64338-585C-4D6F-B02F-B59A2865B6CC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44492-4F95-4036-87D9-EC399A35C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4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8D5FDB4-59ED-4B14-964F-82BF40CBF4F2}" type="datetimeFigureOut">
              <a:rPr lang="en-US" altLang="en-US"/>
              <a:pPr/>
              <a:t>12/9/2015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ECFB2A-376D-4325-A3DB-2B57BE7086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noco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4" name="Content Placeholder 3" descr="Go NoCO PP SLI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3075" name="Picture 4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7995" y="1600200"/>
            <a:ext cx="842800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000" dirty="0" smtClean="0">
                <a:latin typeface="Avenir Next Medium" charset="0"/>
              </a:rPr>
              <a:t>Regional Tourism Act</a:t>
            </a:r>
            <a:endParaRPr lang="en-US" altLang="en-US" sz="4000" dirty="0">
              <a:latin typeface="Avenir Next Medium" charset="0"/>
            </a:endParaRPr>
          </a:p>
          <a:p>
            <a:pPr algn="ctr"/>
            <a:endParaRPr lang="en-US" altLang="en-US" sz="4000" dirty="0">
              <a:latin typeface="Avenir Next Medium" charset="0"/>
            </a:endParaRPr>
          </a:p>
          <a:p>
            <a:pPr algn="ctr"/>
            <a:r>
              <a:rPr lang="en-US" altLang="en-US" sz="2400" i="1" dirty="0" smtClean="0">
                <a:latin typeface="Avenir Next Medium" charset="0"/>
              </a:rPr>
              <a:t>Community Marketing Commission</a:t>
            </a:r>
            <a:endParaRPr lang="en-US" altLang="en-US" sz="2400" dirty="0" smtClean="0">
              <a:latin typeface="Avenir Next Medium" charset="0"/>
            </a:endParaRPr>
          </a:p>
          <a:p>
            <a:pPr algn="ctr"/>
            <a:r>
              <a:rPr lang="en-US" altLang="en-US" sz="2400" dirty="0" smtClean="0">
                <a:latin typeface="Avenir Next Medium" charset="0"/>
              </a:rPr>
              <a:t>By:</a:t>
            </a:r>
          </a:p>
          <a:p>
            <a:pPr algn="ctr"/>
            <a:r>
              <a:rPr lang="en-US" altLang="en-US" sz="2400" dirty="0" smtClean="0">
                <a:latin typeface="Avenir Next Medium" charset="0"/>
              </a:rPr>
              <a:t>Marcie Erion</a:t>
            </a:r>
          </a:p>
          <a:p>
            <a:pPr algn="ctr"/>
            <a:endParaRPr lang="en-US" altLang="en-US" sz="2400" dirty="0" smtClean="0">
              <a:latin typeface="Avenir Next Medium" charset="0"/>
            </a:endParaRPr>
          </a:p>
          <a:p>
            <a:pPr algn="ctr"/>
            <a:endParaRPr lang="en-US" altLang="en-US" sz="2400" dirty="0">
              <a:latin typeface="Avenir Next Medium" charset="0"/>
            </a:endParaRPr>
          </a:p>
          <a:p>
            <a:pPr algn="ctr"/>
            <a:endParaRPr lang="en-US" altLang="en-US" sz="2400" dirty="0" smtClean="0">
              <a:latin typeface="Avenir Next Medium" charset="0"/>
            </a:endParaRPr>
          </a:p>
          <a:p>
            <a:pPr algn="ctr"/>
            <a:endParaRPr lang="en-US" altLang="en-US" sz="2400" dirty="0">
              <a:latin typeface="Avenir Next Medium" charset="0"/>
            </a:endParaRPr>
          </a:p>
          <a:p>
            <a:endParaRPr lang="en-US" alt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92100" y="746126"/>
            <a:ext cx="852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r>
              <a:rPr lang="en-US" altLang="en-US" sz="4000" b="1" dirty="0">
                <a:latin typeface="Avenir Next Demi Bold" charset="0"/>
              </a:rPr>
              <a:t>Go forward. Go stronger. Go </a:t>
            </a:r>
            <a:r>
              <a:rPr lang="en-US" altLang="en-US" sz="4000" b="1" dirty="0" err="1">
                <a:latin typeface="Avenir Next Demi Bold" charset="0"/>
              </a:rPr>
              <a:t>NoCO</a:t>
            </a:r>
            <a:endParaRPr lang="en-US" altLang="en-US" sz="4000" b="1" dirty="0">
              <a:latin typeface="Avenir Next Dem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335" y="781960"/>
            <a:ext cx="54908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U.S. White Water Adventure Park</a:t>
            </a:r>
            <a:endParaRPr lang="en-US" sz="3200" b="1" dirty="0">
              <a:latin typeface="+mn-lt"/>
              <a:ea typeface="+mn-e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40" y="846799"/>
            <a:ext cx="1602568" cy="7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5" y="1968500"/>
            <a:ext cx="848489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656" y="859858"/>
            <a:ext cx="454544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venir Next Demi Bold"/>
                <a:cs typeface="Avenir Next Medium"/>
              </a:rPr>
              <a:t>U.S. White Water </a:t>
            </a:r>
            <a:r>
              <a:rPr lang="en-US" sz="3200" b="1" dirty="0" smtClean="0">
                <a:latin typeface="Avenir Next Demi Bold"/>
                <a:cs typeface="Avenir Next Medium"/>
              </a:rPr>
              <a:t/>
            </a:r>
            <a:br>
              <a:rPr lang="en-US" sz="3200" b="1" dirty="0" smtClean="0">
                <a:latin typeface="Avenir Next Demi Bold"/>
                <a:cs typeface="Avenir Next Medium"/>
              </a:rPr>
            </a:br>
            <a:r>
              <a:rPr lang="en-US" sz="3200" b="1" dirty="0" smtClean="0">
                <a:latin typeface="Avenir Next Demi Bold"/>
                <a:cs typeface="Avenir Next Medium"/>
              </a:rPr>
              <a:t>Adventure </a:t>
            </a:r>
            <a:r>
              <a:rPr lang="en-US" sz="3200" b="1" dirty="0">
                <a:latin typeface="Avenir Next Demi Bold"/>
                <a:cs typeface="Avenir Next Medium"/>
              </a:rPr>
              <a:t>Park</a:t>
            </a:r>
            <a:endParaRPr lang="en-US" sz="3200" b="1" dirty="0">
              <a:latin typeface="Avenir Next Demi Bol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3" y="3310238"/>
            <a:ext cx="1655577" cy="80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27024"/>
            <a:ext cx="4127501" cy="5632311"/>
          </a:xfrm>
          <a:prstGeom prst="rect">
            <a:avLst/>
          </a:prstGeom>
          <a:solidFill>
            <a:srgbClr val="7096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20 acre artificial whitewater river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Zip lines &amp; high ropes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Obstacle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 canopy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Climbing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Children’s play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Team building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Retail 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Amphitheater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Multi-purpose event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Outdoor structures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Location: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North of Budweiser Event Center off I-25, Loveland, CO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Projected Opening: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2018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Cost: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Approx. $60,976,000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Total Out of Town Visitor Days: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378,020</a:t>
            </a:r>
          </a:p>
        </p:txBody>
      </p:sp>
    </p:spTree>
    <p:extLst>
      <p:ext uri="{BB962C8B-B14F-4D97-AF65-F5344CB8AC3E}">
        <p14:creationId xmlns:p14="http://schemas.microsoft.com/office/powerpoint/2010/main" val="2148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4650" y="749785"/>
            <a:ext cx="372975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Avenir Next Medium"/>
                <a:ea typeface="+mn-ea"/>
                <a:cs typeface="Avenir Next Medium"/>
              </a:rPr>
              <a:t>Stanley Film Center</a:t>
            </a:r>
            <a:endParaRPr lang="en-US" sz="4000" b="1" dirty="0">
              <a:latin typeface="Avenir Next Medium"/>
              <a:ea typeface="+mn-ea"/>
              <a:cs typeface="Avenir Next Medium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Avenir Next Medium"/>
              <a:ea typeface="+mn-ea"/>
              <a:cs typeface="Avenir Nex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6584"/>
            <a:ext cx="4127501" cy="2923877"/>
          </a:xfrm>
          <a:prstGeom prst="rect">
            <a:avLst/>
          </a:prstGeom>
          <a:solidFill>
            <a:srgbClr val="7096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Horror Film Archive and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Auditorium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Film School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Location: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Estes Park, CO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Projected Opening: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2018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Cost</a:t>
            </a:r>
            <a:r>
              <a:rPr lang="en-US" sz="1600" b="1" dirty="0" smtClean="0">
                <a:solidFill>
                  <a:schemeClr val="bg1"/>
                </a:solidFill>
              </a:rPr>
              <a:t>: $22,468,000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Total Out of Town Visitor Days: </a:t>
            </a:r>
            <a:r>
              <a:rPr lang="en-US" b="1" dirty="0" smtClean="0">
                <a:solidFill>
                  <a:schemeClr val="bg1"/>
                </a:solidFill>
              </a:rPr>
              <a:t>221, 278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 smtClean="0"/>
              <a:t>500 seat auditorium</a:t>
            </a:r>
          </a:p>
          <a:p>
            <a:r>
              <a:rPr lang="en-US" sz="2400" dirty="0" smtClean="0"/>
              <a:t>13, 000 </a:t>
            </a:r>
            <a:r>
              <a:rPr lang="en-US" sz="2400" dirty="0" err="1" smtClean="0"/>
              <a:t>sq</a:t>
            </a:r>
            <a:r>
              <a:rPr lang="en-US" sz="2400" dirty="0" smtClean="0"/>
              <a:t> </a:t>
            </a:r>
            <a:r>
              <a:rPr lang="en-US" sz="2400" dirty="0" err="1" smtClean="0"/>
              <a:t>ft</a:t>
            </a:r>
            <a:r>
              <a:rPr lang="en-US" sz="2400" dirty="0" smtClean="0"/>
              <a:t> Film archive</a:t>
            </a:r>
          </a:p>
          <a:p>
            <a:pPr marL="0" indent="0">
              <a:buNone/>
            </a:pPr>
            <a:r>
              <a:rPr lang="en-US" sz="2400" dirty="0" smtClean="0"/>
              <a:t>Largest horror film archive</a:t>
            </a:r>
          </a:p>
          <a:p>
            <a:pPr marL="0" indent="0">
              <a:buNone/>
            </a:pPr>
            <a:r>
              <a:rPr lang="en-US" sz="2400" dirty="0" smtClean="0"/>
              <a:t>Rotating exhibits</a:t>
            </a:r>
          </a:p>
          <a:p>
            <a:pPr marL="0" indent="0">
              <a:buNone/>
            </a:pPr>
            <a:r>
              <a:rPr lang="en-US" sz="2400" dirty="0" smtClean="0"/>
              <a:t>Interactive tours</a:t>
            </a:r>
          </a:p>
          <a:p>
            <a:pPr marL="0" indent="0">
              <a:buNone/>
            </a:pPr>
            <a:r>
              <a:rPr lang="en-US" sz="2400" dirty="0" smtClean="0"/>
              <a:t>Sound Stage experience </a:t>
            </a:r>
          </a:p>
          <a:p>
            <a:r>
              <a:rPr lang="en-US" sz="2400" dirty="0" smtClean="0"/>
              <a:t>Workshop spaces</a:t>
            </a:r>
          </a:p>
          <a:p>
            <a:r>
              <a:rPr lang="en-US" sz="2400" dirty="0" smtClean="0"/>
              <a:t>Restaurant, gift shop and</a:t>
            </a:r>
          </a:p>
          <a:p>
            <a:pPr marL="0" indent="0">
              <a:buNone/>
            </a:pPr>
            <a:r>
              <a:rPr lang="en-US" sz="2400" dirty="0" smtClean="0"/>
              <a:t>concessions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7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4" name="Content Placeholder 3" descr="Go NoCO PP SLI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3075" name="Picture 4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92100" y="746126"/>
            <a:ext cx="29514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r>
              <a:rPr lang="en-US" altLang="en-US" sz="4000" b="1" dirty="0" smtClean="0">
                <a:latin typeface="Avenir Next Demi Bold" charset="0"/>
              </a:rPr>
              <a:t>Next steps:</a:t>
            </a:r>
            <a:endParaRPr lang="en-US" altLang="en-US" sz="4000" b="1" dirty="0">
              <a:latin typeface="Avenir Next Demi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898" y="1663421"/>
            <a:ext cx="6878204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venir Next Medium"/>
                <a:ea typeface="+mn-ea"/>
                <a:cs typeface="Avenir Next Medium"/>
              </a:rPr>
              <a:t>Website </a:t>
            </a:r>
            <a:r>
              <a:rPr lang="en-US" sz="2000" dirty="0" smtClean="0">
                <a:latin typeface="Avenir Next Medium"/>
                <a:ea typeface="+mn-ea"/>
                <a:cs typeface="Avenir Next Medium"/>
              </a:rPr>
              <a:t>is up and running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venir Next Medium"/>
                <a:ea typeface="+mn-ea"/>
                <a:cs typeface="Avenir Next Medium"/>
                <a:hlinkClick r:id="rId3"/>
              </a:rPr>
              <a:t>www.GoNoCO.org</a:t>
            </a:r>
            <a:endParaRPr lang="en-US" sz="2000" dirty="0">
              <a:latin typeface="Avenir Next Medium"/>
              <a:ea typeface="+mn-ea"/>
              <a:cs typeface="Avenir Next Medium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venir Next Medium"/>
              <a:ea typeface="+mn-ea"/>
              <a:cs typeface="Avenir Next Medium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venir Next Medium"/>
                <a:ea typeface="+mn-ea"/>
                <a:cs typeface="Avenir Next Medium"/>
              </a:rPr>
              <a:t>Continued Community </a:t>
            </a:r>
            <a:r>
              <a:rPr lang="en-US" sz="2000" dirty="0" smtClean="0">
                <a:latin typeface="Avenir Next Medium"/>
                <a:ea typeface="+mn-ea"/>
                <a:cs typeface="Avenir Next Medium"/>
              </a:rPr>
              <a:t>Outreach/Fundraising</a:t>
            </a:r>
            <a:endParaRPr lang="en-US" sz="2000" dirty="0" smtClean="0">
              <a:latin typeface="Avenir Next Medium"/>
              <a:ea typeface="+mn-ea"/>
              <a:cs typeface="Avenir Next Medium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Avenir Next Medium"/>
              <a:ea typeface="+mn-ea"/>
              <a:cs typeface="Avenir Next Medium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Avenir Next Medium"/>
                <a:ea typeface="+mn-ea"/>
                <a:cs typeface="Avenir Next Medium"/>
              </a:rPr>
              <a:t>Announcement of awards </a:t>
            </a:r>
            <a:r>
              <a:rPr lang="en-US" sz="2000" dirty="0" smtClean="0">
                <a:latin typeface="Avenir Next Medium"/>
                <a:ea typeface="+mn-ea"/>
                <a:cs typeface="Avenir Next Medium"/>
              </a:rPr>
              <a:t>December </a:t>
            </a:r>
            <a:r>
              <a:rPr lang="en-US" sz="2000" dirty="0" smtClean="0">
                <a:latin typeface="Avenir Next Medium"/>
                <a:ea typeface="+mn-ea"/>
                <a:cs typeface="Avenir Next Medium"/>
              </a:rPr>
              <a:t>2015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Avenir Next Medium"/>
              <a:ea typeface="+mn-ea"/>
              <a:cs typeface="Avenir Next Medium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venir Next Medium"/>
                <a:ea typeface="+mn-ea"/>
                <a:cs typeface="Avenir Next Medium"/>
              </a:rPr>
              <a:t>If approved for funding, contract negotiations will commence, first quarter 2016, municipality negotiations would follow and then bonding efforts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Avenir Next Medium"/>
              <a:ea typeface="+mn-ea"/>
              <a:cs typeface="Avenir Next Medium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Avenir Next Medium"/>
                <a:ea typeface="+mn-ea"/>
                <a:cs typeface="Avenir Next Medium"/>
              </a:rPr>
              <a:t>Creation of the Regional Tourism Authority as governing body</a:t>
            </a:r>
            <a:endParaRPr lang="en-US" sz="2000" dirty="0">
              <a:latin typeface="Avenir Next Medium"/>
              <a:ea typeface="+mn-ea"/>
              <a:cs typeface="Avenir Next Medium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Avenir Next Medium"/>
              <a:ea typeface="+mn-ea"/>
              <a:cs typeface="Avenir Nex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92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and Extraordinary</a:t>
            </a:r>
          </a:p>
          <a:p>
            <a:r>
              <a:rPr lang="en-US" dirty="0" smtClean="0"/>
              <a:t>Result in substantial increase in out-of-state tourism (339,000 rooms nights generated)</a:t>
            </a:r>
          </a:p>
          <a:p>
            <a:r>
              <a:rPr lang="en-US" dirty="0" smtClean="0"/>
              <a:t>Generate a significant portion of sales from non—Colorado residents ($3.2MM sales tax  from out of state visitors)</a:t>
            </a:r>
          </a:p>
          <a:p>
            <a:r>
              <a:rPr lang="en-US" dirty="0" smtClean="0"/>
              <a:t>BUT FOR, without state assistance the project is not likely to happen ($20MM ask)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4" name="Content Placeholder 3" descr="Go NoCO PP SLI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3075" name="Picture 4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74650" y="581025"/>
            <a:ext cx="4030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r>
              <a:rPr lang="en-US" altLang="en-US" sz="4000" b="1" dirty="0">
                <a:latin typeface="Avenir Next Demi Bold" charset="0"/>
              </a:rPr>
              <a:t>Progress to date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418215"/>
            <a:ext cx="8328025" cy="437042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>
              <a:buAutoNum type="arabicPeriod"/>
            </a:pPr>
            <a:r>
              <a:rPr lang="en-US" sz="2000" dirty="0" smtClean="0">
                <a:latin typeface="Avenir Next Demi Bold"/>
              </a:rPr>
              <a:t>Working on State RTA since July 2014</a:t>
            </a:r>
            <a:br>
              <a:rPr lang="en-US" sz="2000" dirty="0" smtClean="0">
                <a:latin typeface="Avenir Next Demi Bold"/>
              </a:rPr>
            </a:br>
            <a:endParaRPr lang="en-US" sz="2000" dirty="0" smtClean="0">
              <a:latin typeface="Avenir Next Demi Bold"/>
            </a:endParaRPr>
          </a:p>
          <a:p>
            <a:pPr>
              <a:buAutoNum type="arabicPeriod"/>
            </a:pPr>
            <a:r>
              <a:rPr lang="en-US" sz="2000" dirty="0" smtClean="0">
                <a:latin typeface="Avenir Next Demi Bold"/>
              </a:rPr>
              <a:t> Pre-application turned in October 2014 </a:t>
            </a:r>
            <a:br>
              <a:rPr lang="en-US" sz="2000" dirty="0" smtClean="0">
                <a:latin typeface="Avenir Next Demi Bold"/>
              </a:rPr>
            </a:br>
            <a:endParaRPr lang="en-US" sz="2000" dirty="0" smtClean="0">
              <a:latin typeface="Avenir Next Demi Bold"/>
            </a:endParaRPr>
          </a:p>
          <a:p>
            <a:pPr>
              <a:buAutoNum type="arabicPeriod"/>
            </a:pPr>
            <a:r>
              <a:rPr lang="en-US" sz="2000" dirty="0" smtClean="0">
                <a:latin typeface="Avenir Next Demi Bold"/>
              </a:rPr>
              <a:t> </a:t>
            </a:r>
            <a:r>
              <a:rPr lang="en-US" sz="2000" dirty="0">
                <a:latin typeface="Avenir Next Demi Bold"/>
              </a:rPr>
              <a:t>Final application </a:t>
            </a:r>
            <a:r>
              <a:rPr lang="en-US" sz="2000" dirty="0" smtClean="0">
                <a:latin typeface="Avenir Next Demi Bold"/>
              </a:rPr>
              <a:t>turned in </a:t>
            </a:r>
            <a:r>
              <a:rPr lang="en-US" sz="2000" dirty="0">
                <a:latin typeface="Avenir Next Demi Bold"/>
              </a:rPr>
              <a:t>February 17, 2015</a:t>
            </a:r>
            <a:br>
              <a:rPr lang="en-US" sz="2000" dirty="0">
                <a:latin typeface="Avenir Next Demi Bold"/>
              </a:rPr>
            </a:br>
            <a:endParaRPr lang="en-US" sz="2000" dirty="0">
              <a:latin typeface="Avenir Next Demi Bold"/>
            </a:endParaRPr>
          </a:p>
          <a:p>
            <a:pPr>
              <a:buAutoNum type="arabicPeriod"/>
            </a:pPr>
            <a:r>
              <a:rPr lang="en-US" sz="2000" dirty="0">
                <a:latin typeface="Avenir Next Demi Bold"/>
              </a:rPr>
              <a:t> Flexible dates from the State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venir Next Demi Bold"/>
              </a:rPr>
              <a:t>August 28</a:t>
            </a:r>
            <a:r>
              <a:rPr lang="en-US" sz="2000" baseline="30000" dirty="0" smtClean="0">
                <a:latin typeface="Avenir Next Demi Bold"/>
              </a:rPr>
              <a:t>th</a:t>
            </a:r>
            <a:r>
              <a:rPr lang="en-US" sz="2000" dirty="0" smtClean="0">
                <a:latin typeface="Avenir Next Demi Bold"/>
              </a:rPr>
              <a:t>, 2015: last date to subtract area in RTZ, add/subtract projects or change an element of a project</a:t>
            </a:r>
            <a:br>
              <a:rPr lang="en-US" sz="2000" dirty="0" smtClean="0">
                <a:latin typeface="Avenir Next Demi Bold"/>
              </a:rPr>
            </a:br>
            <a:endParaRPr lang="en-US" sz="2000" dirty="0" smtClean="0">
              <a:latin typeface="Avenir Next Demi Bold"/>
            </a:endParaRPr>
          </a:p>
          <a:p>
            <a:pPr marL="457200" indent="-457200">
              <a:buAutoNum type="arabicPeriod" startAt="5"/>
            </a:pPr>
            <a:r>
              <a:rPr lang="en-US" altLang="en-US" sz="2000" dirty="0" smtClean="0">
                <a:latin typeface="Avenir Next Demi Bold"/>
              </a:rPr>
              <a:t>  Award determination 4th Quarter of 2015</a:t>
            </a:r>
          </a:p>
          <a:p>
            <a:pPr marL="457200" indent="-457200">
              <a:buAutoNum type="arabicPeriod" startAt="5"/>
            </a:pPr>
            <a:r>
              <a:rPr lang="en-US" altLang="en-US" sz="2000" dirty="0" smtClean="0">
                <a:latin typeface="Avenir Next Demi Bold"/>
              </a:rPr>
              <a:t>  Projects receive unanimous approval to conduct negotiations</a:t>
            </a:r>
          </a:p>
          <a:p>
            <a:pPr marL="457200" indent="-457200">
              <a:buAutoNum type="arabicPeriod" startAt="5"/>
            </a:pPr>
            <a:r>
              <a:rPr lang="en-US" altLang="en-US" sz="2000" dirty="0">
                <a:latin typeface="Avenir Next Demi Bold"/>
              </a:rPr>
              <a:t> </a:t>
            </a:r>
            <a:r>
              <a:rPr lang="en-US" altLang="en-US" sz="2000" dirty="0" smtClean="0">
                <a:latin typeface="Avenir Next Demi Bold"/>
              </a:rPr>
              <a:t> Final decision December </a:t>
            </a:r>
            <a:r>
              <a:rPr lang="en-US" altLang="en-US" sz="2000" dirty="0" smtClean="0">
                <a:latin typeface="Avenir Next Demi Bold"/>
              </a:rPr>
              <a:t>10, </a:t>
            </a:r>
            <a:r>
              <a:rPr lang="en-US" altLang="en-US" sz="2000" dirty="0" smtClean="0">
                <a:latin typeface="Avenir Next Demi Bold"/>
              </a:rPr>
              <a:t>2015</a:t>
            </a:r>
            <a:endParaRPr lang="en-US" altLang="en-US" sz="2000" dirty="0">
              <a:latin typeface="Avenir Next Demi Bold"/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4" name="Content Placeholder 3" descr="Go NoCO PP SLI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3075" name="Picture 4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92100" y="746126"/>
            <a:ext cx="4830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r>
              <a:rPr lang="en-US" altLang="en-US" sz="4000" b="1" dirty="0" smtClean="0">
                <a:latin typeface="Avenir Next Demi Bold" charset="0"/>
              </a:rPr>
              <a:t>Go </a:t>
            </a:r>
            <a:r>
              <a:rPr lang="en-US" altLang="en-US" sz="4000" b="1" dirty="0" err="1" smtClean="0">
                <a:latin typeface="Avenir Next Demi Bold" charset="0"/>
              </a:rPr>
              <a:t>NoCO</a:t>
            </a:r>
            <a:r>
              <a:rPr lang="en-US" altLang="en-US" sz="4000" b="1" dirty="0" smtClean="0">
                <a:latin typeface="Avenir Next Demi Bold" charset="0"/>
              </a:rPr>
              <a:t> Projects:</a:t>
            </a:r>
            <a:endParaRPr lang="en-US" altLang="en-US" sz="4000" b="1" dirty="0">
              <a:latin typeface="Avenir Next Demi Bold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89771" y="1613044"/>
            <a:ext cx="6564457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2 </a:t>
            </a:r>
            <a:r>
              <a:rPr lang="en-US" sz="3200" dirty="0"/>
              <a:t>Projects in Loveland</a:t>
            </a:r>
            <a:br>
              <a:rPr lang="en-US" sz="3200" dirty="0"/>
            </a:b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 </a:t>
            </a:r>
            <a:r>
              <a:rPr lang="en-US" sz="3200" dirty="0"/>
              <a:t>Project in </a:t>
            </a:r>
            <a:r>
              <a:rPr lang="en-US" sz="3200" dirty="0" smtClean="0"/>
              <a:t>Windsor</a:t>
            </a:r>
            <a:br>
              <a:rPr lang="en-US" sz="3200" dirty="0" smtClean="0"/>
            </a:b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 Project in Estes Park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98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8" name="Content Placeholder 3" descr="Go NoCO PP SLI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9219" name="Picture 2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74650" y="581025"/>
            <a:ext cx="465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r>
              <a:rPr lang="en-US" altLang="en-US" sz="4000" b="1" dirty="0">
                <a:latin typeface="Avenir Next Demi Bold" charset="0"/>
              </a:rPr>
              <a:t>Go </a:t>
            </a:r>
            <a:r>
              <a:rPr lang="en-US" altLang="en-US" sz="4000" b="1" dirty="0" err="1">
                <a:latin typeface="Avenir Next Demi Bold" charset="0"/>
              </a:rPr>
              <a:t>NoCO</a:t>
            </a:r>
            <a:r>
              <a:rPr lang="en-US" altLang="en-US" sz="4000" b="1" dirty="0">
                <a:latin typeface="Avenir Next Demi Bold" charset="0"/>
              </a:rPr>
              <a:t> </a:t>
            </a:r>
            <a:r>
              <a:rPr lang="en-US" altLang="en-US" sz="4000" b="1" dirty="0" smtClean="0">
                <a:latin typeface="Avenir Next Demi Bold" charset="0"/>
              </a:rPr>
              <a:t>Projects</a:t>
            </a:r>
            <a:endParaRPr lang="en-US" altLang="en-US" sz="4000" b="1" dirty="0">
              <a:latin typeface="Avenir Next Demi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282" y="1345630"/>
            <a:ext cx="809451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latin typeface="Avenir Next Medium"/>
                <a:ea typeface="+mn-ea"/>
                <a:cs typeface="Avenir Next Medium"/>
              </a:rPr>
              <a:t>PeliGrande </a:t>
            </a:r>
            <a:r>
              <a:rPr lang="en-US" sz="3200" dirty="0">
                <a:latin typeface="Avenir Next Medium"/>
                <a:ea typeface="+mn-ea"/>
                <a:cs typeface="Avenir Next Medium"/>
              </a:rPr>
              <a:t>Resort &amp; </a:t>
            </a:r>
            <a:r>
              <a:rPr lang="en-US" sz="3200" dirty="0" smtClean="0">
                <a:latin typeface="Avenir Next Medium"/>
                <a:ea typeface="+mn-ea"/>
                <a:cs typeface="Avenir Next Medium"/>
              </a:rPr>
              <a:t>Windsor Conference Center</a:t>
            </a:r>
            <a:endParaRPr lang="en-US" sz="3200" dirty="0">
              <a:latin typeface="Avenir Next Medium"/>
              <a:ea typeface="+mn-ea"/>
              <a:cs typeface="Avenir Next Medium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latin typeface="Avenir Next Medium"/>
                <a:cs typeface="Avenir Next Medium"/>
              </a:rPr>
              <a:t>Indoor </a:t>
            </a:r>
            <a:r>
              <a:rPr lang="en-US" sz="3200" dirty="0">
                <a:latin typeface="Avenir Next Medium"/>
                <a:cs typeface="Avenir Next Medium"/>
              </a:rPr>
              <a:t>Waterpark Resort of the Rockies </a:t>
            </a:r>
            <a:endParaRPr lang="en-US" sz="3200" dirty="0" smtClean="0">
              <a:latin typeface="Avenir Next Medium"/>
              <a:cs typeface="Avenir Next Medium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latin typeface="Avenir Next Medium"/>
                <a:cs typeface="Avenir Next Medium"/>
              </a:rPr>
              <a:t>U.S</a:t>
            </a:r>
            <a:r>
              <a:rPr lang="en-US" sz="3200" dirty="0">
                <a:latin typeface="Avenir Next Medium"/>
                <a:cs typeface="Avenir Next Medium"/>
              </a:rPr>
              <a:t>. White Water Adventure </a:t>
            </a:r>
            <a:r>
              <a:rPr lang="en-US" sz="3200" dirty="0" smtClean="0">
                <a:latin typeface="Avenir Next Medium"/>
                <a:cs typeface="Avenir Next Medium"/>
              </a:rPr>
              <a:t>Park</a:t>
            </a:r>
            <a:endParaRPr lang="en-US" sz="32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latin typeface="Avenir Next Medium"/>
                <a:cs typeface="Avenir Next Medium"/>
              </a:rPr>
              <a:t>Stanley Hotel Film Center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venir Next Medium"/>
              <a:cs typeface="Avenir Nex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venir Next Medium"/>
                <a:cs typeface="Avenir Next Medium"/>
              </a:rPr>
              <a:t>*PGA Championship Tour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venir Next Medium"/>
                <a:ea typeface="+mn-ea"/>
                <a:cs typeface="Avenir Next Medium"/>
              </a:rPr>
              <a:t>The Boathouse, </a:t>
            </a:r>
            <a:r>
              <a:rPr lang="en-US" sz="3200" dirty="0" err="1" smtClean="0">
                <a:latin typeface="Avenir Next Medium"/>
                <a:ea typeface="+mn-ea"/>
                <a:cs typeface="Avenir Next Medium"/>
              </a:rPr>
              <a:t>Schussler</a:t>
            </a:r>
            <a:r>
              <a:rPr lang="en-US" sz="3200" dirty="0" smtClean="0">
                <a:latin typeface="Avenir Next Medium"/>
                <a:ea typeface="+mn-ea"/>
                <a:cs typeface="Avenir Next Medium"/>
              </a:rPr>
              <a:t> Restaurant</a:t>
            </a:r>
            <a:endParaRPr lang="en-US" sz="2400" dirty="0">
              <a:latin typeface="Avenir Next Medium"/>
              <a:ea typeface="+mn-ea"/>
              <a:cs typeface="Avenir Nex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669" y="711200"/>
            <a:ext cx="6422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PeliGrande </a:t>
            </a:r>
            <a:r>
              <a:rPr lang="en-US" sz="3200" b="1" dirty="0">
                <a:latin typeface="Avenir Next Medium"/>
                <a:ea typeface="+mn-ea"/>
                <a:cs typeface="Avenir Next Medium"/>
              </a:rPr>
              <a:t>Resort </a:t>
            </a: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&amp;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Windsor Conference Center</a:t>
            </a:r>
            <a:endParaRPr lang="en-US" dirty="0">
              <a:latin typeface="+mn-lt"/>
              <a:ea typeface="+mn-ea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762447"/>
            <a:ext cx="1562099" cy="75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788418"/>
            <a:ext cx="6800850" cy="380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" y="714649"/>
            <a:ext cx="43814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PeliGrande </a:t>
            </a:r>
            <a:r>
              <a:rPr lang="en-US" sz="3200" b="1" dirty="0">
                <a:latin typeface="Avenir Next Medium"/>
                <a:ea typeface="+mn-ea"/>
                <a:cs typeface="Avenir Next Medium"/>
              </a:rPr>
              <a:t>Resort </a:t>
            </a: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&amp; </a:t>
            </a:r>
            <a:br>
              <a:rPr lang="en-US" sz="3200" b="1" dirty="0" smtClean="0">
                <a:latin typeface="Avenir Next Medium"/>
                <a:ea typeface="+mn-ea"/>
                <a:cs typeface="Avenir Next Medium"/>
              </a:rPr>
            </a:b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Windsor Conference Center</a:t>
            </a:r>
            <a:endParaRPr lang="en-US" sz="3200" b="1" dirty="0">
              <a:latin typeface="Avenir Next Medium"/>
              <a:ea typeface="+mn-ea"/>
              <a:cs typeface="Avenir Nex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18" y="3105490"/>
            <a:ext cx="1577182" cy="76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399" y="390525"/>
            <a:ext cx="3975100" cy="5139869"/>
          </a:xfrm>
          <a:prstGeom prst="rect">
            <a:avLst/>
          </a:prstGeom>
          <a:solidFill>
            <a:srgbClr val="7096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300 Resort Hotel Rooms &amp; Suites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 full-service 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Upscale lounge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Luxury spa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Fitness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58,500 sq. ft. ballroom, meeting &amp; pre-function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Business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Gift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Retail services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Location: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Water Valley – New Liberty Rd. &amp; Marina Dr. – Windsor CO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Projected opening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July 1, 2018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Cost: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Approx. $109,989,000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Total Out of Town Visitor Days: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145,854</a:t>
            </a:r>
          </a:p>
        </p:txBody>
      </p:sp>
    </p:spTree>
    <p:extLst>
      <p:ext uri="{BB962C8B-B14F-4D97-AF65-F5344CB8AC3E}">
        <p14:creationId xmlns:p14="http://schemas.microsoft.com/office/powerpoint/2010/main" val="27169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7987" y="1488786"/>
            <a:ext cx="83280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Avenir Next Medium"/>
              <a:ea typeface="+mn-ea"/>
              <a:cs typeface="Avenir Next Medium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Avenir Next Medium"/>
              <a:ea typeface="+mn-ea"/>
              <a:cs typeface="Avenir Nex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6" y="621476"/>
            <a:ext cx="832802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Indoor Waterpark Resort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Avenir Next Medium"/>
                <a:ea typeface="+mn-ea"/>
                <a:cs typeface="Avenir Next Medium"/>
              </a:rPr>
              <a:t>the Rockies </a:t>
            </a:r>
            <a:endParaRPr lang="en-US" sz="3200" b="1" dirty="0">
              <a:latin typeface="Avenir Next Medium"/>
              <a:ea typeface="+mn-ea"/>
              <a:cs typeface="Avenir Next Medium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31" y="801399"/>
            <a:ext cx="1414462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5" y="1714500"/>
            <a:ext cx="7490546" cy="3800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Go NoCO PP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988" y="777194"/>
            <a:ext cx="40116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venir Next Medium"/>
                <a:cs typeface="Avenir Next Medium"/>
              </a:rPr>
              <a:t>Indoor Waterpark </a:t>
            </a:r>
            <a:r>
              <a:rPr lang="en-US" sz="3200" b="1" dirty="0" smtClean="0">
                <a:latin typeface="Avenir Next Medium"/>
                <a:cs typeface="Avenir Next Medium"/>
              </a:rPr>
              <a:t/>
            </a:r>
            <a:br>
              <a:rPr lang="en-US" sz="3200" b="1" dirty="0" smtClean="0">
                <a:latin typeface="Avenir Next Medium"/>
                <a:cs typeface="Avenir Next Medium"/>
              </a:rPr>
            </a:br>
            <a:r>
              <a:rPr lang="en-US" sz="3200" b="1" dirty="0" smtClean="0">
                <a:latin typeface="Avenir Next Medium"/>
                <a:cs typeface="Avenir Next Medium"/>
              </a:rPr>
              <a:t>Resort </a:t>
            </a:r>
            <a:r>
              <a:rPr lang="en-US" sz="3200" b="1" dirty="0">
                <a:latin typeface="Avenir Next Medium"/>
                <a:cs typeface="Avenir Next Medium"/>
              </a:rPr>
              <a:t>of the Rockies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08" y="3085306"/>
            <a:ext cx="1414462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398" y="619125"/>
            <a:ext cx="4127501" cy="4647426"/>
          </a:xfrm>
          <a:prstGeom prst="rect">
            <a:avLst/>
          </a:prstGeom>
          <a:solidFill>
            <a:srgbClr val="7096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75,000 sq. ft. indoor waterpark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55,000 sq. ft. outdoor waterpark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20,000 sq. ft. family entertainment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330 hotel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3,000 sq. ft. Spa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250 seat, 7,500 sq. ft. restaurant/lounge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40,000 sq. ft. meeting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3,000 sq. ft. retail space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Location: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North of Budweiser Event Center off I-25, Loveland, CO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Projected Opening: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2018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Cost: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Approx. $138,330,000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Total Out of Town Visitor Days: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307,757</a:t>
            </a:r>
          </a:p>
        </p:txBody>
      </p:sp>
    </p:spTree>
    <p:extLst>
      <p:ext uri="{BB962C8B-B14F-4D97-AF65-F5344CB8AC3E}">
        <p14:creationId xmlns:p14="http://schemas.microsoft.com/office/powerpoint/2010/main" val="20907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489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Avenir Next Demi Bold</vt:lpstr>
      <vt:lpstr>Avenir Next Medium</vt:lpstr>
      <vt:lpstr>Calibri</vt:lpstr>
      <vt:lpstr>Franklin Gothic Book</vt:lpstr>
      <vt:lpstr>Franklin Gothic Medium</vt:lpstr>
      <vt:lpstr>Office Theme</vt:lpstr>
      <vt:lpstr>PowerPoint Presentation</vt:lpstr>
      <vt:lpstr>RTA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Fyn Public Relations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Yost</dc:creator>
  <cp:lastModifiedBy>Marcie Erion</cp:lastModifiedBy>
  <cp:revision>87</cp:revision>
  <cp:lastPrinted>2014-11-24T19:02:31Z</cp:lastPrinted>
  <dcterms:created xsi:type="dcterms:W3CDTF">2014-11-23T21:35:08Z</dcterms:created>
  <dcterms:modified xsi:type="dcterms:W3CDTF">2015-12-09T15:46:16Z</dcterms:modified>
</cp:coreProperties>
</file>