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59" r:id="rId4"/>
    <p:sldId id="270" r:id="rId5"/>
    <p:sldId id="261" r:id="rId6"/>
    <p:sldId id="262" r:id="rId7"/>
    <p:sldId id="268" r:id="rId8"/>
    <p:sldId id="267" r:id="rId9"/>
    <p:sldId id="269" r:id="rId10"/>
    <p:sldId id="263" r:id="rId11"/>
    <p:sldId id="265" r:id="rId12"/>
    <p:sldId id="266" r:id="rId13"/>
    <p:sldId id="272" r:id="rId14"/>
    <p:sldId id="273" r:id="rId15"/>
    <p:sldId id="275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A5017-CB88-403D-9D60-D350F2F8AE16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64A9A-6ABB-479B-B40E-339AEDBBF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F64A9A-6ABB-479B-B40E-339AEDBBF68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0508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880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730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700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7003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632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006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877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688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740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11653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D7A0-4179-4054-ADF8-C263E51FE80C}" type="datetimeFigureOut">
              <a:rPr lang="en-US" smtClean="0"/>
              <a:pPr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C4DAD-CAE3-454F-AEAC-4D4DA168D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37389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Post Event Report: </a:t>
            </a:r>
            <a:br>
              <a:rPr lang="en-US" b="1" u="sng" dirty="0" smtClean="0"/>
            </a:br>
            <a:r>
              <a:rPr lang="en-US" b="1" u="sng" dirty="0" smtClean="0"/>
              <a:t>Loveland Loves BBQ, Bands and Brew Event</a:t>
            </a:r>
            <a:endParaRPr lang="en-US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Loveland Sertoma</a:t>
            </a:r>
          </a:p>
          <a:p>
            <a:r>
              <a:rPr lang="en-US" smtClean="0"/>
              <a:t>11</a:t>
            </a:r>
            <a:r>
              <a:rPr lang="en-US" smtClean="0"/>
              <a:t>/18/2015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1937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Participants Demographics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47500" lnSpcReduction="20000"/>
          </a:bodyPr>
          <a:lstStyle/>
          <a:p>
            <a:r>
              <a:rPr lang="en-US" b="1" u="sng" dirty="0" smtClean="0"/>
              <a:t>Attendance Counts (</a:t>
            </a:r>
            <a:r>
              <a:rPr lang="en-US" b="1" u="sng" dirty="0" err="1" smtClean="0"/>
              <a:t>Est</a:t>
            </a:r>
            <a:r>
              <a:rPr lang="en-US" b="1" u="sng" dirty="0" smtClean="0"/>
              <a:t>):</a:t>
            </a:r>
            <a:endParaRPr lang="en-US" dirty="0" smtClean="0"/>
          </a:p>
          <a:p>
            <a:pPr lvl="1"/>
            <a:r>
              <a:rPr lang="en-US" dirty="0" smtClean="0"/>
              <a:t>Friday:   13.1 K</a:t>
            </a:r>
          </a:p>
          <a:p>
            <a:pPr lvl="1"/>
            <a:r>
              <a:rPr lang="en-US" dirty="0" smtClean="0"/>
              <a:t>Saturday:  13.7 K</a:t>
            </a:r>
          </a:p>
          <a:p>
            <a:pPr lvl="1"/>
            <a:endParaRPr lang="en-US" dirty="0" smtClean="0"/>
          </a:p>
          <a:p>
            <a:r>
              <a:rPr lang="en-US" b="1" u="sng" dirty="0" smtClean="0"/>
              <a:t>Top Cities/Locations Visitors Came From: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Loveland: 1680 </a:t>
            </a:r>
          </a:p>
          <a:p>
            <a:r>
              <a:rPr lang="en-US" dirty="0" smtClean="0"/>
              <a:t>Fort Collins: 245 </a:t>
            </a:r>
          </a:p>
          <a:p>
            <a:r>
              <a:rPr lang="en-US" dirty="0" smtClean="0"/>
              <a:t>Greeley 81 </a:t>
            </a:r>
          </a:p>
          <a:p>
            <a:r>
              <a:rPr lang="en-US" dirty="0" smtClean="0"/>
              <a:t>Denver area 72 </a:t>
            </a:r>
          </a:p>
          <a:p>
            <a:r>
              <a:rPr lang="en-US" dirty="0" smtClean="0"/>
              <a:t>Longmont 47 </a:t>
            </a:r>
          </a:p>
          <a:p>
            <a:r>
              <a:rPr lang="en-US" dirty="0" smtClean="0"/>
              <a:t>Windsor 32 </a:t>
            </a:r>
          </a:p>
          <a:p>
            <a:r>
              <a:rPr lang="en-US" dirty="0" smtClean="0"/>
              <a:t>Berthoud 18 </a:t>
            </a:r>
          </a:p>
          <a:p>
            <a:r>
              <a:rPr lang="en-US" dirty="0" smtClean="0"/>
              <a:t>Johnstown 14 </a:t>
            </a:r>
          </a:p>
          <a:p>
            <a:r>
              <a:rPr lang="en-US" dirty="0" smtClean="0"/>
              <a:t>Kansas City 14 </a:t>
            </a:r>
          </a:p>
          <a:p>
            <a:r>
              <a:rPr lang="en-US" dirty="0" smtClean="0"/>
              <a:t>Arizona 12 </a:t>
            </a:r>
          </a:p>
          <a:p>
            <a:r>
              <a:rPr lang="en-US" dirty="0" smtClean="0"/>
              <a:t>Branson MO 11 </a:t>
            </a:r>
          </a:p>
          <a:p>
            <a:r>
              <a:rPr lang="en-US" dirty="0" smtClean="0"/>
              <a:t>Chicago  11 </a:t>
            </a:r>
          </a:p>
          <a:p>
            <a:r>
              <a:rPr lang="en-US" dirty="0" smtClean="0"/>
              <a:t>Texas  11</a:t>
            </a:r>
          </a:p>
          <a:p>
            <a:r>
              <a:rPr lang="en-US" dirty="0" smtClean="0"/>
              <a:t>Minneapolis 10 </a:t>
            </a:r>
          </a:p>
          <a:p>
            <a:r>
              <a:rPr lang="en-US" dirty="0" smtClean="0"/>
              <a:t>Plus many other smaller numbers from other countries and cities in the US and Colorado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90541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Questions/Discussion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Shoulder Season Question:  </a:t>
            </a:r>
          </a:p>
          <a:p>
            <a:pPr lvl="1"/>
            <a:r>
              <a:rPr lang="en-US" dirty="0" smtClean="0"/>
              <a:t>We surveyed our vendors and brewers about moving this event to the shoulder season in Sept/Oct.  No one is in favor of the move, so we plan to keep it in the mid summer time slot.</a:t>
            </a:r>
          </a:p>
          <a:p>
            <a:r>
              <a:rPr lang="en-US" dirty="0" smtClean="0"/>
              <a:t>Want the involvement of the CMC on a long </a:t>
            </a:r>
            <a:r>
              <a:rPr lang="en-US" smtClean="0"/>
              <a:t>term  basis.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808611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CMC Request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Requesting support of this event from CMC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Request Amount for 2016:  $15,000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850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Appendix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organizations supported</a:t>
            </a:r>
          </a:p>
          <a:p>
            <a:r>
              <a:rPr lang="en-US" dirty="0" smtClean="0"/>
              <a:t>LLBBB sponsor information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List of Organizations Supported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u="sng" dirty="0" smtClean="0"/>
              <a:t>2015 DONATIONS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2/3/2015 House of Neighborly Service </a:t>
            </a:r>
          </a:p>
          <a:p>
            <a:r>
              <a:rPr lang="en-US" dirty="0" smtClean="0"/>
              <a:t>2/3/2015 Boys and Girls Clubs (table for breakfast) </a:t>
            </a:r>
          </a:p>
          <a:p>
            <a:r>
              <a:rPr lang="en-US" dirty="0" smtClean="0"/>
              <a:t>2/16/2015 Titans Football League </a:t>
            </a:r>
          </a:p>
          <a:p>
            <a:r>
              <a:rPr lang="en-US" dirty="0" smtClean="0"/>
              <a:t>2/14/2015 Longs Peak Council of Boy Scouts </a:t>
            </a:r>
          </a:p>
          <a:p>
            <a:r>
              <a:rPr lang="en-US" dirty="0" smtClean="0"/>
              <a:t>3/11/2015 Loveland Habitat for Humanity </a:t>
            </a:r>
          </a:p>
          <a:p>
            <a:r>
              <a:rPr lang="en-US" dirty="0" smtClean="0"/>
              <a:t>4/14/2015 Read Aloud (donation for cabinets) </a:t>
            </a:r>
          </a:p>
          <a:p>
            <a:r>
              <a:rPr lang="en-US" dirty="0" smtClean="0"/>
              <a:t>4/14/2015 Sierra's Race </a:t>
            </a:r>
          </a:p>
          <a:p>
            <a:r>
              <a:rPr lang="en-US" dirty="0" smtClean="0"/>
              <a:t>4/14/2014 Thompson Valley Preschool </a:t>
            </a:r>
          </a:p>
          <a:p>
            <a:r>
              <a:rPr lang="en-US" dirty="0" smtClean="0"/>
              <a:t>4/14/2015 Community Kitchen </a:t>
            </a:r>
          </a:p>
          <a:p>
            <a:r>
              <a:rPr lang="en-US" dirty="0" smtClean="0"/>
              <a:t>4/14/2015 Kawasaki Kids </a:t>
            </a:r>
          </a:p>
          <a:p>
            <a:r>
              <a:rPr lang="en-US" dirty="0" smtClean="0"/>
              <a:t>7/2/2015 Sexual </a:t>
            </a:r>
            <a:r>
              <a:rPr lang="en-US" dirty="0" err="1" smtClean="0"/>
              <a:t>Assult</a:t>
            </a:r>
            <a:r>
              <a:rPr lang="en-US" dirty="0" smtClean="0"/>
              <a:t> Victim Advocate Center </a:t>
            </a:r>
          </a:p>
          <a:p>
            <a:r>
              <a:rPr lang="en-US" dirty="0" smtClean="0"/>
              <a:t>7/2/2015 Loveland Rotary Club-Paint the Town </a:t>
            </a:r>
          </a:p>
          <a:p>
            <a:r>
              <a:rPr lang="en-US" dirty="0" smtClean="0"/>
              <a:t>8/10/2015 Thompson Education Foundation </a:t>
            </a:r>
          </a:p>
          <a:p>
            <a:r>
              <a:rPr lang="en-US" dirty="0" smtClean="0"/>
              <a:t>8/27/2015 House of Neighborly Service </a:t>
            </a:r>
          </a:p>
          <a:p>
            <a:r>
              <a:rPr lang="en-US" dirty="0" smtClean="0"/>
              <a:t>8/27/2015 Boys and Girls Clubs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List of Organizations Supported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u="sng" dirty="0" smtClean="0"/>
              <a:t>2014 DONATIONS</a:t>
            </a:r>
            <a:r>
              <a:rPr lang="en-US" dirty="0" smtClean="0"/>
              <a:t> </a:t>
            </a:r>
          </a:p>
          <a:p>
            <a:r>
              <a:rPr lang="en-US" dirty="0" smtClean="0"/>
              <a:t>3/10/2014 Alternatives to Violence </a:t>
            </a:r>
          </a:p>
          <a:p>
            <a:r>
              <a:rPr lang="en-US" dirty="0" smtClean="0"/>
              <a:t>3/10/2014 Hearts and Horses </a:t>
            </a:r>
          </a:p>
          <a:p>
            <a:r>
              <a:rPr lang="en-US" dirty="0" smtClean="0"/>
              <a:t>3/26/2014 Thompson Education Special Olympics </a:t>
            </a:r>
          </a:p>
          <a:p>
            <a:r>
              <a:rPr lang="en-US" dirty="0" smtClean="0"/>
              <a:t>3/26/2014 Thompson Valley Pre-School </a:t>
            </a:r>
          </a:p>
          <a:p>
            <a:r>
              <a:rPr lang="en-US" dirty="0" smtClean="0"/>
              <a:t>4/20/2014 Longs Peak Council of Boy Scouts </a:t>
            </a:r>
          </a:p>
          <a:p>
            <a:r>
              <a:rPr lang="en-US" dirty="0" smtClean="0"/>
              <a:t>4/20/2014 Sierra's Race </a:t>
            </a:r>
          </a:p>
          <a:p>
            <a:r>
              <a:rPr lang="en-US" dirty="0" smtClean="0"/>
              <a:t>4/30/2014 Odyssey of the Mind </a:t>
            </a:r>
          </a:p>
          <a:p>
            <a:r>
              <a:rPr lang="en-US" dirty="0" smtClean="0"/>
              <a:t>6/25/2014 Thompson Valley Education Foundation </a:t>
            </a:r>
          </a:p>
          <a:p>
            <a:r>
              <a:rPr lang="en-US" dirty="0" smtClean="0"/>
              <a:t>8/22/2014 Loveland Rotary Club-Paint the Town </a:t>
            </a:r>
          </a:p>
          <a:p>
            <a:r>
              <a:rPr lang="en-US" dirty="0" smtClean="0"/>
              <a:t>8/22/2014 Loveland Youth Gardeners </a:t>
            </a:r>
          </a:p>
          <a:p>
            <a:r>
              <a:rPr lang="en-US" dirty="0" smtClean="0"/>
              <a:t>10/14/2014 SAVA </a:t>
            </a:r>
          </a:p>
          <a:p>
            <a:r>
              <a:rPr lang="en-US" dirty="0" smtClean="0"/>
              <a:t>10/14/2014 Boys and Girls Clubs </a:t>
            </a:r>
          </a:p>
          <a:p>
            <a:r>
              <a:rPr lang="en-US" dirty="0" smtClean="0"/>
              <a:t>10/14/2014 House of Neighborly Service </a:t>
            </a:r>
          </a:p>
          <a:p>
            <a:r>
              <a:rPr lang="en-US" dirty="0" smtClean="0"/>
              <a:t>10/14/2014 Thompson R2J Sign Language Interpreter </a:t>
            </a:r>
          </a:p>
          <a:p>
            <a:r>
              <a:rPr lang="en-US" dirty="0" smtClean="0"/>
              <a:t>10/15/2014 Thompson R2J Hearing Organization </a:t>
            </a:r>
          </a:p>
          <a:p>
            <a:r>
              <a:rPr lang="en-US" dirty="0" smtClean="0"/>
              <a:t>10/15/2014 Project Self Sufficiency </a:t>
            </a:r>
          </a:p>
          <a:p>
            <a:r>
              <a:rPr lang="en-US" dirty="0" smtClean="0"/>
              <a:t>11/12/2014 </a:t>
            </a:r>
            <a:r>
              <a:rPr lang="en-US" dirty="0" err="1" smtClean="0"/>
              <a:t>Birthline</a:t>
            </a:r>
            <a:r>
              <a:rPr lang="en-US" dirty="0" smtClean="0"/>
              <a:t> of Loveland </a:t>
            </a:r>
          </a:p>
          <a:p>
            <a:r>
              <a:rPr lang="en-US" dirty="0" smtClean="0"/>
              <a:t>11/12/2014 Loveland Parks and </a:t>
            </a:r>
            <a:r>
              <a:rPr lang="en-US" dirty="0" err="1" smtClean="0"/>
              <a:t>Rec</a:t>
            </a:r>
            <a:r>
              <a:rPr lang="en-US" dirty="0" smtClean="0"/>
              <a:t> Foundation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Sponsor Summary Information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19 corporate and or individual sponsors totaling $20,500</a:t>
            </a:r>
          </a:p>
          <a:p>
            <a:pPr marL="514350" indent="-514350"/>
            <a:r>
              <a:rPr lang="en-US" dirty="0" smtClean="0"/>
              <a:t>CMC $5,000.00 sponsorship. </a:t>
            </a:r>
          </a:p>
          <a:p>
            <a:pPr marL="514350" indent="-514350"/>
            <a:r>
              <a:rPr lang="en-US" dirty="0" smtClean="0"/>
              <a:t>Nine(9) in-kind sponsors for a total of $27,000. </a:t>
            </a:r>
          </a:p>
          <a:p>
            <a:pPr marL="514350" indent="-514350"/>
            <a:r>
              <a:rPr lang="en-US" dirty="0" smtClean="0"/>
              <a:t>Total sponsorships direct and in-kind </a:t>
            </a:r>
            <a:r>
              <a:rPr lang="en-US" smtClean="0"/>
              <a:t>$52,500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Loveland Sertoma Overview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Loveland Sertoma established 42 years ago—Sertoma International is 101 years old</a:t>
            </a:r>
          </a:p>
          <a:p>
            <a:r>
              <a:rPr lang="en-US" dirty="0" smtClean="0"/>
              <a:t>Sertoma been a part of the LLBBB event for 9 years.  </a:t>
            </a:r>
            <a:r>
              <a:rPr lang="en-US" b="1" u="sng" dirty="0" smtClean="0"/>
              <a:t>2016 will be the 10</a:t>
            </a:r>
            <a:r>
              <a:rPr lang="en-US" b="1" u="sng" baseline="30000" dirty="0" smtClean="0"/>
              <a:t>th</a:t>
            </a:r>
            <a:r>
              <a:rPr lang="en-US" b="1" u="sng" dirty="0" smtClean="0"/>
              <a:t> anniversary. </a:t>
            </a:r>
          </a:p>
          <a:p>
            <a:r>
              <a:rPr lang="en-US" dirty="0" smtClean="0"/>
              <a:t>LLBBB proceeds supports Loveland Boys and Girls Club, HNS, SAVA and many other organizations—see list in Appendix</a:t>
            </a:r>
          </a:p>
          <a:p>
            <a:r>
              <a:rPr lang="en-US" dirty="0" smtClean="0"/>
              <a:t>Membership is approximately 80 members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52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Summary of 2015 LLBBB Event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2" indent="-342900"/>
            <a:endParaRPr lang="en-US" dirty="0" smtClean="0"/>
          </a:p>
          <a:p>
            <a:r>
              <a:rPr lang="en-US" dirty="0" smtClean="0"/>
              <a:t>2015 was the 9</a:t>
            </a:r>
            <a:r>
              <a:rPr lang="en-US" baseline="30000" dirty="0" smtClean="0"/>
              <a:t>th</a:t>
            </a:r>
            <a:r>
              <a:rPr lang="en-US" dirty="0" smtClean="0"/>
              <a:t> annual event</a:t>
            </a:r>
          </a:p>
          <a:p>
            <a:r>
              <a:rPr lang="en-US" dirty="0" smtClean="0"/>
              <a:t>Sertoma ran the 2015 event July 10-11</a:t>
            </a:r>
          </a:p>
          <a:p>
            <a:r>
              <a:rPr lang="en-US" dirty="0" smtClean="0"/>
              <a:t>Police (Sgt. Mines) was very happy with controls and lack of any liquor violations</a:t>
            </a:r>
          </a:p>
          <a:p>
            <a:r>
              <a:rPr lang="en-US" dirty="0" smtClean="0"/>
              <a:t> No incidents or problems with the event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4849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Local Business Focus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Sertoma increased attendance and effectiveness with input from local vendors:</a:t>
            </a:r>
          </a:p>
          <a:p>
            <a:pPr lvl="1"/>
            <a:r>
              <a:rPr lang="en-US" dirty="0" smtClean="0"/>
              <a:t> Food Vendors intermixed with beer vendors this  year</a:t>
            </a:r>
          </a:p>
          <a:p>
            <a:pPr lvl="1"/>
            <a:r>
              <a:rPr lang="en-US" dirty="0" smtClean="0"/>
              <a:t>Micro Brew kickoff meeting in January—all Loveland MB invited.  All increased beer sales well over 2014</a:t>
            </a:r>
          </a:p>
          <a:p>
            <a:r>
              <a:rPr lang="en-US" dirty="0" smtClean="0"/>
              <a:t>Stronger and earlier ad campaign run for 2015</a:t>
            </a:r>
          </a:p>
          <a:p>
            <a:pPr lvl="1"/>
            <a:r>
              <a:rPr lang="en-US" dirty="0" smtClean="0"/>
              <a:t>Bus benches</a:t>
            </a:r>
          </a:p>
          <a:p>
            <a:pPr lvl="1"/>
            <a:r>
              <a:rPr lang="en-US" dirty="0" smtClean="0"/>
              <a:t>All newspapers</a:t>
            </a:r>
          </a:p>
          <a:p>
            <a:pPr lvl="1"/>
            <a:r>
              <a:rPr lang="en-US" dirty="0" smtClean="0"/>
              <a:t>Web sites</a:t>
            </a:r>
          </a:p>
          <a:p>
            <a:r>
              <a:rPr lang="en-US" dirty="0" smtClean="0"/>
              <a:t>Ensured favorable business impact to businesses adjacent to the BBQ as shown by sample surveys of owners</a:t>
            </a:r>
          </a:p>
          <a:p>
            <a:pPr lvl="1"/>
            <a:r>
              <a:rPr lang="en-US" dirty="0" smtClean="0"/>
              <a:t>No complaints from any local businesses in the area</a:t>
            </a:r>
          </a:p>
          <a:p>
            <a:r>
              <a:rPr lang="en-US" dirty="0" smtClean="0"/>
              <a:t>We are committed to keeping the event downtown to help in all downtown revitalization efforts.  </a:t>
            </a:r>
            <a:r>
              <a:rPr lang="en-US" b="1" u="sng" dirty="0" smtClean="0"/>
              <a:t>This is becoming a concern with the RH sale and city/county project in south Loveland.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72794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Event Financials--2015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Net Sertoma Beer Sales: 		$29K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/>
            <a:r>
              <a:rPr lang="en-US" dirty="0" smtClean="0"/>
              <a:t>   Net Event Funds :			$13 K</a:t>
            </a:r>
          </a:p>
          <a:p>
            <a:pPr marL="57150" indent="0">
              <a:buNone/>
            </a:pPr>
            <a:r>
              <a:rPr lang="en-US" dirty="0" smtClean="0"/>
              <a:t>---------------------------------------------------------------</a:t>
            </a:r>
          </a:p>
          <a:p>
            <a:pPr marL="57150" indent="0"/>
            <a:r>
              <a:rPr lang="en-US" dirty="0" smtClean="0"/>
              <a:t>   Funds available for donations:  	$42 K</a:t>
            </a:r>
          </a:p>
        </p:txBody>
      </p:sp>
    </p:spTree>
    <p:extLst>
      <p:ext uri="{BB962C8B-B14F-4D97-AF65-F5344CB8AC3E}">
        <p14:creationId xmlns="" xmlns:p14="http://schemas.microsoft.com/office/powerpoint/2010/main" val="2179158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Advertising Plan</a:t>
            </a:r>
            <a:br>
              <a:rPr lang="en-US" b="1" u="sng" dirty="0" smtClean="0"/>
            </a:br>
            <a:r>
              <a:rPr lang="en-US" b="1" u="sng" dirty="0" smtClean="0"/>
              <a:t>2015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Focus:  Denver North to Southern Wyoming</a:t>
            </a:r>
          </a:p>
          <a:p>
            <a:r>
              <a:rPr lang="en-US" dirty="0" smtClean="0"/>
              <a:t>Radio Advertising through Clear Channel stations</a:t>
            </a:r>
          </a:p>
          <a:p>
            <a:r>
              <a:rPr lang="en-US" dirty="0" smtClean="0"/>
              <a:t>Website and social media sites for Sertoma, BBQ vendors, beer vendors</a:t>
            </a:r>
          </a:p>
          <a:p>
            <a:r>
              <a:rPr lang="en-US" dirty="0" smtClean="0"/>
              <a:t>Posters in beer vendors and local businesses</a:t>
            </a:r>
          </a:p>
          <a:p>
            <a:r>
              <a:rPr lang="en-US" dirty="0" smtClean="0"/>
              <a:t>Newspapers and local media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4651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How CMC Funding Spent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sz="2400" b="1" u="sng" dirty="0" smtClean="0"/>
              <a:t>All $5,000 Spent on Advertising:</a:t>
            </a:r>
          </a:p>
          <a:p>
            <a:pPr algn="ctr"/>
            <a:endParaRPr lang="en-US" sz="2200" dirty="0" smtClean="0"/>
          </a:p>
          <a:p>
            <a:r>
              <a:rPr lang="en-US" sz="2200" dirty="0" smtClean="0"/>
              <a:t>Reporter Herald</a:t>
            </a:r>
          </a:p>
          <a:p>
            <a:r>
              <a:rPr lang="en-US" sz="2200" dirty="0" smtClean="0"/>
              <a:t>	Loveland</a:t>
            </a:r>
          </a:p>
          <a:p>
            <a:r>
              <a:rPr lang="en-US" sz="2200" dirty="0" smtClean="0"/>
              <a:t>	Longmont</a:t>
            </a:r>
          </a:p>
          <a:p>
            <a:r>
              <a:rPr lang="en-US" sz="2200" dirty="0" smtClean="0"/>
              <a:t>	Berthoud</a:t>
            </a:r>
          </a:p>
          <a:p>
            <a:r>
              <a:rPr lang="en-US" sz="2200" dirty="0" smtClean="0"/>
              <a:t>			Spent				           $1005</a:t>
            </a:r>
          </a:p>
          <a:p>
            <a:r>
              <a:rPr lang="en-US" sz="2200" dirty="0" smtClean="0"/>
              <a:t>			Received Value		$2,553.45</a:t>
            </a:r>
          </a:p>
          <a:p>
            <a:pPr>
              <a:buNone/>
            </a:pPr>
            <a:r>
              <a:rPr lang="en-US" sz="2200" dirty="0" smtClean="0"/>
              <a:t> </a:t>
            </a:r>
          </a:p>
          <a:p>
            <a:r>
              <a:rPr lang="en-US" sz="2200" dirty="0" smtClean="0"/>
              <a:t>Radio</a:t>
            </a:r>
          </a:p>
          <a:p>
            <a:r>
              <a:rPr lang="en-US" sz="2200" dirty="0" smtClean="0"/>
              <a:t>	Big Country</a:t>
            </a:r>
          </a:p>
          <a:p>
            <a:r>
              <a:rPr lang="en-US" sz="2200" dirty="0" smtClean="0"/>
              <a:t>	</a:t>
            </a:r>
            <a:r>
              <a:rPr lang="en-US" sz="2200" dirty="0" err="1" smtClean="0"/>
              <a:t>NoCo</a:t>
            </a:r>
            <a:r>
              <a:rPr lang="en-US" sz="2200" dirty="0" smtClean="0"/>
              <a:t> &amp; </a:t>
            </a:r>
            <a:r>
              <a:rPr lang="en-US" sz="2200" dirty="0" err="1" smtClean="0"/>
              <a:t>Wyo</a:t>
            </a:r>
            <a:r>
              <a:rPr lang="en-US" sz="2200" dirty="0" smtClean="0"/>
              <a:t>	Spent					$0</a:t>
            </a:r>
          </a:p>
          <a:p>
            <a:r>
              <a:rPr lang="en-US" sz="2200" dirty="0" smtClean="0"/>
              <a:t>			Received Value		$16,350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How CMC Funding Spent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Coloradoan</a:t>
            </a:r>
          </a:p>
          <a:p>
            <a:r>
              <a:rPr lang="en-US" dirty="0" smtClean="0"/>
              <a:t>	Windsor and Fort Collins</a:t>
            </a:r>
          </a:p>
          <a:p>
            <a:r>
              <a:rPr lang="en-US" dirty="0" smtClean="0"/>
              <a:t>	On line		Spent					$1,500</a:t>
            </a:r>
          </a:p>
          <a:p>
            <a:r>
              <a:rPr lang="en-US" dirty="0" smtClean="0"/>
              <a:t>			Received Value		$5,359.53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Outdoor Advertising</a:t>
            </a:r>
          </a:p>
          <a:p>
            <a:r>
              <a:rPr lang="en-US" dirty="0" smtClean="0"/>
              <a:t>	Greeley</a:t>
            </a:r>
          </a:p>
          <a:p>
            <a:r>
              <a:rPr lang="en-US" dirty="0" smtClean="0"/>
              <a:t>	Fort Collins</a:t>
            </a:r>
          </a:p>
          <a:p>
            <a:r>
              <a:rPr lang="en-US" dirty="0" smtClean="0"/>
              <a:t>	Loveland</a:t>
            </a:r>
          </a:p>
          <a:p>
            <a:r>
              <a:rPr lang="en-US" dirty="0" smtClean="0"/>
              <a:t>	Cheyenne 	Spent					$2,500</a:t>
            </a:r>
          </a:p>
          <a:p>
            <a:r>
              <a:rPr lang="en-US" dirty="0" smtClean="0"/>
              <a:t>			Received Value		$3,500</a:t>
            </a:r>
          </a:p>
          <a:p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How CMC Funding Spent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Posters and Rack Cards</a:t>
            </a:r>
          </a:p>
          <a:p>
            <a:r>
              <a:rPr lang="en-US" sz="2000" dirty="0" smtClean="0"/>
              <a:t>	Fort Collins</a:t>
            </a:r>
          </a:p>
          <a:p>
            <a:r>
              <a:rPr lang="en-US" sz="2000" dirty="0" smtClean="0"/>
              <a:t>	Loveland</a:t>
            </a:r>
          </a:p>
          <a:p>
            <a:r>
              <a:rPr lang="en-US" sz="2000" dirty="0" smtClean="0"/>
              <a:t>	Greeley</a:t>
            </a:r>
          </a:p>
          <a:p>
            <a:r>
              <a:rPr lang="en-US" sz="2000" dirty="0" smtClean="0"/>
              <a:t>	Longmont</a:t>
            </a:r>
          </a:p>
          <a:p>
            <a:r>
              <a:rPr lang="en-US" sz="2000" dirty="0" smtClean="0"/>
              <a:t>	Estes Park	Spent 					$0	</a:t>
            </a:r>
          </a:p>
          <a:p>
            <a:r>
              <a:rPr lang="en-US" sz="2000" dirty="0" smtClean="0"/>
              <a:t>			Received Value	$1,500</a:t>
            </a:r>
          </a:p>
          <a:p>
            <a:pPr>
              <a:buNone/>
            </a:pPr>
            <a:r>
              <a:rPr lang="en-US" sz="2000" dirty="0" smtClean="0"/>
              <a:t> 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Totals:				      29,262.98       $5005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15329</TotalTime>
  <Words>654</Words>
  <Application>Microsoft Office PowerPoint</Application>
  <PresentationFormat>On-screen Show (4:3)</PresentationFormat>
  <Paragraphs>153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Post Event Report:  Loveland Loves BBQ, Bands and Brew Event</vt:lpstr>
      <vt:lpstr>Loveland Sertoma Overview</vt:lpstr>
      <vt:lpstr>Summary of 2015 LLBBB Event</vt:lpstr>
      <vt:lpstr>Local Business Focus</vt:lpstr>
      <vt:lpstr>Event Financials--2015</vt:lpstr>
      <vt:lpstr>Advertising Plan 2015</vt:lpstr>
      <vt:lpstr>How CMC Funding Spent </vt:lpstr>
      <vt:lpstr>How CMC Funding Spent </vt:lpstr>
      <vt:lpstr>How CMC Funding Spent </vt:lpstr>
      <vt:lpstr>Participants Demographics</vt:lpstr>
      <vt:lpstr>Questions/Discussion</vt:lpstr>
      <vt:lpstr>CMC Request</vt:lpstr>
      <vt:lpstr>Appendix</vt:lpstr>
      <vt:lpstr>List of Organizations Supported</vt:lpstr>
      <vt:lpstr>List of Organizations Supported</vt:lpstr>
      <vt:lpstr>Sponsor Summary Information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Loveland Loves BBQ, Bands and Brew Event</dc:title>
  <dc:creator>Bear</dc:creator>
  <cp:lastModifiedBy>dickmallot</cp:lastModifiedBy>
  <cp:revision>95</cp:revision>
  <dcterms:created xsi:type="dcterms:W3CDTF">2014-11-30T18:47:53Z</dcterms:created>
  <dcterms:modified xsi:type="dcterms:W3CDTF">2015-11-08T18:19:17Z</dcterms:modified>
</cp:coreProperties>
</file>